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44" r:id="rId2"/>
  </p:sldMasterIdLst>
  <p:notesMasterIdLst>
    <p:notesMasterId r:id="rId26"/>
  </p:notesMasterIdLst>
  <p:sldIdLst>
    <p:sldId id="259" r:id="rId3"/>
    <p:sldId id="262" r:id="rId4"/>
    <p:sldId id="265" r:id="rId5"/>
    <p:sldId id="268" r:id="rId6"/>
    <p:sldId id="271" r:id="rId7"/>
    <p:sldId id="274" r:id="rId8"/>
    <p:sldId id="277" r:id="rId9"/>
    <p:sldId id="280" r:id="rId10"/>
    <p:sldId id="283" r:id="rId11"/>
    <p:sldId id="292" r:id="rId12"/>
    <p:sldId id="340" r:id="rId13"/>
    <p:sldId id="362" r:id="rId14"/>
    <p:sldId id="298" r:id="rId15"/>
    <p:sldId id="349" r:id="rId16"/>
    <p:sldId id="352" r:id="rId17"/>
    <p:sldId id="355" r:id="rId18"/>
    <p:sldId id="289" r:id="rId19"/>
    <p:sldId id="295" r:id="rId20"/>
    <p:sldId id="346" r:id="rId21"/>
    <p:sldId id="286" r:id="rId22"/>
    <p:sldId id="365" r:id="rId23"/>
    <p:sldId id="364" r:id="rId24"/>
    <p:sldId id="363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/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/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/>
    <p:restoredTop sz="95680"/>
  </p:normalViewPr>
  <p:slideViewPr>
    <p:cSldViewPr>
      <p:cViewPr varScale="1">
        <p:scale>
          <a:sx n="103" d="100"/>
          <a:sy n="103" d="100"/>
        </p:scale>
        <p:origin x="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Track</a:t>
            </a:r>
            <a:r>
              <a:rPr lang="en-US" baseline="0"/>
              <a:t> Record</a:t>
            </a:r>
            <a:endParaRPr 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Purchases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 smtId="4294967295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  <c:pt idx="5">
                  <c:v>2020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12</c:v>
                </c:pt>
                <c:pt idx="3">
                  <c:v>14</c:v>
                </c:pt>
                <c:pt idx="4">
                  <c:v>5</c:v>
                </c:pt>
                <c:pt idx="5">
                  <c:v>25</c:v>
                </c:pt>
                <c:pt idx="6">
                  <c:v>20</c:v>
                </c:pt>
              </c:numCache>
            </c:numRef>
          </c:val>
          <c:smooth val="0"/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0-09CE-9040-9042-BE435C361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6801663"/>
        <c:axId val="669008639"/>
      </c:lineChart>
      <c:catAx>
        <c:axId val="188680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 smtId="4294967295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008639"/>
        <c:crosses val="autoZero"/>
        <c:auto val="0"/>
        <c:lblAlgn val="ctr"/>
        <c:lblOffset val="100"/>
        <c:noMultiLvlLbl val="0"/>
      </c:catAx>
      <c:valAx>
        <c:axId val="669008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 smtId="4294967295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6801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 smtId="4294967295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Trending Music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Downloads</c:v>
                </c:pt>
              </c:strCache>
            </c:strRef>
          </c:tx>
          <c:spPr>
            <a:solidFill>
              <a:srgbClr val="F7961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Castle of Glass</c:v>
                </c:pt>
                <c:pt idx="1">
                  <c:v>Numb</c:v>
                </c:pt>
                <c:pt idx="2">
                  <c:v>Breaking the Habit</c:v>
                </c:pt>
                <c:pt idx="3">
                  <c:v>In the End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15</c:v>
                </c:pt>
                <c:pt idx="2">
                  <c:v>18</c:v>
                </c:pt>
                <c:pt idx="3">
                  <c:v>20</c:v>
                </c:pt>
              </c:numCache>
            </c:numRef>
          </c:val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0-1D0A-5A49-BED9-065D2E8656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09329615"/>
        <c:axId val="978600559"/>
      </c:barChart>
      <c:catAx>
        <c:axId val="12093296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 smtId="4294967295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8600559"/>
        <c:crosses val="autoZero"/>
        <c:auto val="0"/>
        <c:lblAlgn val="ctr"/>
        <c:lblOffset val="100"/>
        <c:noMultiLvlLbl val="0"/>
      </c:catAx>
      <c:valAx>
        <c:axId val="9786005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 smtId="4294967295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329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 smtId="4294967295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 smtId="4294967295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1-4405-614B-A18E-7E7443641DF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3-4405-614B-A18E-7E7443641DF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5-4405-614B-A18E-7E7443641DF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</c:spPr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7-4405-614B-A18E-7E7443641D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 smtId="4294967295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Jane</c:v>
                </c:pt>
                <c:pt idx="1">
                  <c:v>Aaron</c:v>
                </c:pt>
                <c:pt idx="2">
                  <c:v>Brown</c:v>
                </c:pt>
                <c:pt idx="3">
                  <c:v>Sylvia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7</c:v>
                </c:pt>
                <c:pt idx="2">
                  <c:v>45</c:v>
                </c:pt>
                <c:pt idx="3">
                  <c:v>13</c:v>
                </c:pt>
              </c:numCache>
            </c:numRef>
          </c:val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0-261D-9048-A71E-DDB571C6C7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 smtId="4294967295">
              <a:solidFill>
                <a:schemeClr val="bg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BAF32-59C7-FC4C-AAAA-6712EFC83EAD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747BB-B4A9-564F-A833-880817722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9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your app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47BB-B4A9-564F-A833-8808177222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8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47BB-B4A9-564F-A833-8808177222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32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47BB-B4A9-564F-A833-8808177222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47BB-B4A9-564F-A833-8808177222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1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0747BB-B4A9-564F-A833-8808177222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7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8282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884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987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6070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639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3739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2608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4050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189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310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itchFamily="34" charset="0"/>
              <a:buChar char="•"/>
              <a:defRPr sz="2000"/>
            </a:lvl2pPr>
            <a:lvl3pPr marL="1257300" indent="-342900">
              <a:buFont typeface="Arial" pitchFamily="34" charset="0"/>
              <a:buChar char="•"/>
              <a:defRPr sz="2000"/>
            </a:lvl3pPr>
            <a:lvl4pPr marL="1714500" indent="-342900">
              <a:buFont typeface="Arial" pitchFamily="34" charset="0"/>
              <a:buChar char="•"/>
              <a:defRPr sz="2000"/>
            </a:lvl4pPr>
            <a:lvl5pPr marL="2171700" indent="-342900">
              <a:buFont typeface="Arial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836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3531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655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2458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0959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803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75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610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052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148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601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14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7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cap="all" spc="20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AF61AA-5A98-4049-A93E-477E5505141A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lang="en-US" sz="900" kern="1200" cap="all" spc="20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cap="all" spc="20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6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20000"/>
              </a:lnSpc>
              <a:defRPr sz="12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EA2CF1-0EB2-4673-802D-3371233E4A77}" type="datetime2">
              <a:rPr lang="en-US" smtClean="0"/>
              <a:t>Friday, May 12,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20000"/>
              </a:lnSpc>
              <a:defRPr sz="12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20000"/>
              </a:lnSpc>
              <a:defRPr sz="12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47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2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14.png"/><Relationship Id="rId5" Type="http://schemas.microsoft.com/office/2007/relationships/hdphoto" Target="../media/hdphoto3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12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14.png"/><Relationship Id="rId5" Type="http://schemas.openxmlformats.org/officeDocument/2006/relationships/chart" Target="../charts/chart3.xml"/><Relationship Id="rId10" Type="http://schemas.microsoft.com/office/2007/relationships/hdphoto" Target="../media/hdphoto7.wdp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3.png"/><Relationship Id="rId4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gif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p3"/><Relationship Id="rId7" Type="http://schemas.openxmlformats.org/officeDocument/2006/relationships/slideLayout" Target="../slideLayouts/slideLayout1.xml"/><Relationship Id="rId12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5.mp3"/><Relationship Id="rId11" Type="http://schemas.openxmlformats.org/officeDocument/2006/relationships/image" Target="../media/image7.png"/><Relationship Id="rId5" Type="http://schemas.microsoft.com/office/2007/relationships/media" Target="../media/media5.mp3"/><Relationship Id="rId10" Type="http://schemas.openxmlformats.org/officeDocument/2006/relationships/image" Target="../media/image3.png"/><Relationship Id="rId4" Type="http://schemas.openxmlformats.org/officeDocument/2006/relationships/audio" Target="../media/media4.mp3"/><Relationship Id="rId9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Vinyl Playing">
            <a:hlinkClick r:id="" action="ppaction://media"/>
            <a:extLst>
              <a:ext uri="{FF2B5EF4-FFF2-40B4-BE49-F238E27FC236}">
                <a16:creationId xmlns:a16="http://schemas.microsoft.com/office/drawing/2014/main" id="{0906FF3C-25C0-0FC0-8AE5-21D5ED77E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-1" b="278"/>
          <a:stretch>
            <a:fillRect/>
          </a:stretch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CB463-6A85-CCAE-2BAB-FA229CC34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688205"/>
            <a:ext cx="10190071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The Vinyl 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E0197-6517-8EC8-03B8-E0ECE59FC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81306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-Divya Thota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7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081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F23F-CD27-C0E8-58AD-DC96D70C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Artist/Band Page</a:t>
            </a:r>
          </a:p>
        </p:txBody>
      </p:sp>
    </p:spTree>
    <p:extLst>
      <p:ext uri="{BB962C8B-B14F-4D97-AF65-F5344CB8AC3E}">
        <p14:creationId xmlns:p14="http://schemas.microsoft.com/office/powerpoint/2010/main" val="141929769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396644-9120-8BBB-C0DC-3A4DD675A34D}"/>
              </a:ext>
            </a:extLst>
          </p:cNvPr>
          <p:cNvSpPr/>
          <p:nvPr/>
        </p:nvSpPr>
        <p:spPr>
          <a:xfrm>
            <a:off x="0" y="4728"/>
            <a:ext cx="12197985" cy="68532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813D-FD5F-5777-667D-2543935BC805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 sz="3600"/>
              <a:t>                    Welcome Linkin Park,</a:t>
            </a:r>
          </a:p>
        </p:txBody>
      </p:sp>
      <p:pic>
        <p:nvPicPr>
          <p:cNvPr id="3" name="Picture 2" descr="Music logo creative icon Royalty Free Vector Image">
            <a:extLst>
              <a:ext uri="{FF2B5EF4-FFF2-40B4-BE49-F238E27FC236}">
                <a16:creationId xmlns:a16="http://schemas.microsoft.com/office/drawing/2014/main" id="{5313AE35-63E2-965B-ADF2-CD7EBFB2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264309" y="135445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nature, dark, fireplace&#10;&#10;Description automatically generated">
            <a:extLst>
              <a:ext uri="{FF2B5EF4-FFF2-40B4-BE49-F238E27FC236}">
                <a16:creationId xmlns:a16="http://schemas.microsoft.com/office/drawing/2014/main" id="{DCB37141-8461-B16F-531D-61642528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637" r="22059"/>
          <a:stretch>
            <a:fillRect/>
          </a:stretch>
        </p:blipFill>
        <p:spPr>
          <a:xfrm>
            <a:off x="10693105" y="135445"/>
            <a:ext cx="1234586" cy="1211863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7D592C-7E2C-1D5F-7069-79CC57EE5A70}"/>
              </a:ext>
            </a:extLst>
          </p:cNvPr>
          <p:cNvSpPr/>
          <p:nvPr/>
        </p:nvSpPr>
        <p:spPr>
          <a:xfrm>
            <a:off x="597989" y="2177144"/>
            <a:ext cx="10959737" cy="146304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Drag and Drop </a:t>
            </a:r>
            <a:b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or</a:t>
            </a:r>
            <a:b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  <a:lumOff val="50000"/>
                  </a:schemeClr>
                </a:solidFill>
              </a:rPr>
              <a:t>Select Track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4AC152-77F2-E27B-DEF9-91FFB935EA95}"/>
              </a:ext>
            </a:extLst>
          </p:cNvPr>
          <p:cNvSpPr/>
          <p:nvPr/>
        </p:nvSpPr>
        <p:spPr>
          <a:xfrm>
            <a:off x="1825628" y="1097280"/>
            <a:ext cx="1204955" cy="3998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5B89F-F58A-9947-B7AC-9CF84E772BB9}"/>
              </a:ext>
            </a:extLst>
          </p:cNvPr>
          <p:cNvSpPr/>
          <p:nvPr/>
        </p:nvSpPr>
        <p:spPr>
          <a:xfrm>
            <a:off x="3030583" y="1090748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Tracks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D00EA-06CD-E84B-C7DC-77CC5DDC7765}"/>
              </a:ext>
            </a:extLst>
          </p:cNvPr>
          <p:cNvSpPr/>
          <p:nvPr/>
        </p:nvSpPr>
        <p:spPr>
          <a:xfrm>
            <a:off x="4235538" y="1084216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DBC3-CC54-10AE-65F9-455CBF1791D5}"/>
              </a:ext>
            </a:extLst>
          </p:cNvPr>
          <p:cNvSpPr txBox="1"/>
          <p:nvPr/>
        </p:nvSpPr>
        <p:spPr>
          <a:xfrm>
            <a:off x="627017" y="4044523"/>
            <a:ext cx="240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Your Selling Tracks :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E09E072-72D0-0FF3-ED5B-B579A1FAF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95010"/>
              </p:ext>
            </p:extLst>
          </p:nvPr>
        </p:nvGraphicFramePr>
        <p:xfrm>
          <a:off x="627016" y="4547083"/>
          <a:ext cx="5430883" cy="1854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257139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2173744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Tracks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Purchases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In the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Breaking the Habit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18k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Numb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15k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Castle of Glass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901245E-B325-2A19-271E-A027CF9741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783141"/>
              </p:ext>
            </p:extLst>
          </p:nvPr>
        </p:nvGraphicFramePr>
        <p:xfrm>
          <a:off x="7199925" y="3928468"/>
          <a:ext cx="4025244" cy="2794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4" name="Picture 6" descr="Music file - Free multimedia icons">
            <a:extLst>
              <a:ext uri="{FF2B5EF4-FFF2-40B4-BE49-F238E27FC236}">
                <a16:creationId xmlns:a16="http://schemas.microsoft.com/office/drawing/2014/main" id="{3362B813-E541-0E46-3D80-079C4C69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7961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5155" y="2486096"/>
            <a:ext cx="865487" cy="86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6EFD92-9608-82EF-7A5C-2EBC01045628}"/>
              </a:ext>
            </a:extLst>
          </p:cNvPr>
          <p:cNvSpPr/>
          <p:nvPr/>
        </p:nvSpPr>
        <p:spPr>
          <a:xfrm>
            <a:off x="4049355" y="1743891"/>
            <a:ext cx="4022197" cy="38819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</a:rPr>
              <a:t>Create Track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5F4CE1-807A-0010-9648-624107887A49}"/>
              </a:ext>
            </a:extLst>
          </p:cNvPr>
          <p:cNvSpPr txBox="1"/>
          <p:nvPr/>
        </p:nvSpPr>
        <p:spPr>
          <a:xfrm>
            <a:off x="4558563" y="2666327"/>
            <a:ext cx="29899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Track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7C5903-FA16-C933-2B9E-DD21C2375CC4}"/>
              </a:ext>
            </a:extLst>
          </p:cNvPr>
          <p:cNvSpPr/>
          <p:nvPr/>
        </p:nvSpPr>
        <p:spPr>
          <a:xfrm>
            <a:off x="4558563" y="3038023"/>
            <a:ext cx="298994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E1A923-D9F6-0B8C-DB6F-3A040DFA4038}"/>
              </a:ext>
            </a:extLst>
          </p:cNvPr>
          <p:cNvSpPr txBox="1"/>
          <p:nvPr/>
        </p:nvSpPr>
        <p:spPr>
          <a:xfrm>
            <a:off x="4558564" y="3338575"/>
            <a:ext cx="29899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Genre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7CA5EC-C432-E2EC-318E-3DCADDB05C20}"/>
              </a:ext>
            </a:extLst>
          </p:cNvPr>
          <p:cNvSpPr/>
          <p:nvPr/>
        </p:nvSpPr>
        <p:spPr>
          <a:xfrm flipV="1">
            <a:off x="4558563" y="3736429"/>
            <a:ext cx="298968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EBC086-C05C-9A55-94F2-9F5ED4FD732E}"/>
              </a:ext>
            </a:extLst>
          </p:cNvPr>
          <p:cNvSpPr/>
          <p:nvPr/>
        </p:nvSpPr>
        <p:spPr>
          <a:xfrm>
            <a:off x="4558047" y="4678837"/>
            <a:ext cx="2989938" cy="339764"/>
          </a:xfrm>
          <a:prstGeom prst="rect">
            <a:avLst/>
          </a:prstGeom>
          <a:solidFill>
            <a:srgbClr val="F796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Create Track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1BB5C0-1016-4559-4ADB-CD93551C0EBA}"/>
              </a:ext>
            </a:extLst>
          </p:cNvPr>
          <p:cNvSpPr txBox="1"/>
          <p:nvPr/>
        </p:nvSpPr>
        <p:spPr>
          <a:xfrm>
            <a:off x="4558305" y="3986201"/>
            <a:ext cx="29899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Duration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EB77BB-6B71-5C41-07AE-2CBA5077434E}"/>
              </a:ext>
            </a:extLst>
          </p:cNvPr>
          <p:cNvSpPr/>
          <p:nvPr/>
        </p:nvSpPr>
        <p:spPr>
          <a:xfrm flipV="1">
            <a:off x="4558305" y="4384206"/>
            <a:ext cx="298968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56" name="Picture 8" descr="Free Red X Transparent Png, Download Free Red X Transparent Png png images,  Free ClipArts on Clipart Library">
            <a:extLst>
              <a:ext uri="{FF2B5EF4-FFF2-40B4-BE49-F238E27FC236}">
                <a16:creationId xmlns:a16="http://schemas.microsoft.com/office/drawing/2014/main" id="{086C1668-BCAD-76F8-6E2C-0EB9B2ED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0459" y="1886246"/>
            <a:ext cx="155454" cy="1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329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ur="1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5" grpId="0" animBg="1"/>
      <p:bldP spid="26" grpId="0"/>
      <p:bldP spid="27" grpId="0" animBg="1"/>
      <p:bldP spid="28" grpId="0" animBg="1"/>
      <p:bldP spid="29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E2B-7F2A-A270-3415-12D33C9D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Artist/Band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7960-5A07-4045-DB88-7493B20BD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//Creates Tracks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trackName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Genre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Duration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band_id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Top Tracks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HashMap&lt;String, Integer&gt;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getTopTracks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Total number of Purchases over the years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HashMap&lt;Integer, Integer&gt;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getPurchases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band_id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b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all their tracks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List&lt;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band_id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Profile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Band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getBand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band_id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5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F23F-CD27-C0E8-58AD-DC96D70C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/>
              <a:t>Customer Page</a:t>
            </a:r>
          </a:p>
        </p:txBody>
      </p:sp>
    </p:spTree>
    <p:extLst>
      <p:ext uri="{BB962C8B-B14F-4D97-AF65-F5344CB8AC3E}">
        <p14:creationId xmlns:p14="http://schemas.microsoft.com/office/powerpoint/2010/main" val="303292129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396644-9120-8BBB-C0DC-3A4DD675A34D}"/>
              </a:ext>
            </a:extLst>
          </p:cNvPr>
          <p:cNvSpPr/>
          <p:nvPr/>
        </p:nvSpPr>
        <p:spPr>
          <a:xfrm>
            <a:off x="0" y="-8326"/>
            <a:ext cx="12197985" cy="68532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813D-FD5F-5777-667D-2543935BC805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 sz="3600"/>
              <a:t>                    Welcome Austin,</a:t>
            </a:r>
          </a:p>
        </p:txBody>
      </p:sp>
      <p:pic>
        <p:nvPicPr>
          <p:cNvPr id="3" name="Picture 2" descr="Music logo creative icon Royalty Free Vector Image">
            <a:extLst>
              <a:ext uri="{FF2B5EF4-FFF2-40B4-BE49-F238E27FC236}">
                <a16:creationId xmlns:a16="http://schemas.microsoft.com/office/drawing/2014/main" id="{5313AE35-63E2-965B-ADF2-CD7EBFB2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264309" y="135445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4AC152-77F2-E27B-DEF9-91FFB935EA95}"/>
              </a:ext>
            </a:extLst>
          </p:cNvPr>
          <p:cNvSpPr/>
          <p:nvPr/>
        </p:nvSpPr>
        <p:spPr>
          <a:xfrm>
            <a:off x="1825628" y="1097280"/>
            <a:ext cx="1204955" cy="3998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5B89F-F58A-9947-B7AC-9CF84E772BB9}"/>
              </a:ext>
            </a:extLst>
          </p:cNvPr>
          <p:cNvSpPr/>
          <p:nvPr/>
        </p:nvSpPr>
        <p:spPr>
          <a:xfrm>
            <a:off x="3030583" y="1090748"/>
            <a:ext cx="1592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D00EA-06CD-E84B-C7DC-77CC5DDC7765}"/>
              </a:ext>
            </a:extLst>
          </p:cNvPr>
          <p:cNvSpPr/>
          <p:nvPr/>
        </p:nvSpPr>
        <p:spPr>
          <a:xfrm>
            <a:off x="5964341" y="1090748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Profile</a:t>
            </a:r>
          </a:p>
        </p:txBody>
      </p:sp>
      <p:pic>
        <p:nvPicPr>
          <p:cNvPr id="4098" name="Picture 2" descr="Employee - Free user icons">
            <a:extLst>
              <a:ext uri="{FF2B5EF4-FFF2-40B4-BE49-F238E27FC236}">
                <a16:creationId xmlns:a16="http://schemas.microsoft.com/office/drawing/2014/main" id="{6DE7F4E8-9DDA-6CE4-C9AF-1E1A762D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308" y="131156"/>
            <a:ext cx="121615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t Girls at SXSW, Standing in Line - Sex + Dating - Thrillist Austin">
            <a:extLst>
              <a:ext uri="{FF2B5EF4-FFF2-40B4-BE49-F238E27FC236}">
                <a16:creationId xmlns:a16="http://schemas.microsoft.com/office/drawing/2014/main" id="{E1C7A6CA-720F-3415-96D7-4E9D2D53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r="13165"/>
          <a:stretch>
            <a:fillRect/>
          </a:stretch>
        </p:blipFill>
        <p:spPr bwMode="auto">
          <a:xfrm>
            <a:off x="10552597" y="135445"/>
            <a:ext cx="1211863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14531E-3ACC-B78C-1F7B-4CD20CF23ACA}"/>
              </a:ext>
            </a:extLst>
          </p:cNvPr>
          <p:cNvSpPr/>
          <p:nvPr/>
        </p:nvSpPr>
        <p:spPr>
          <a:xfrm>
            <a:off x="512393" y="1615182"/>
            <a:ext cx="4375462" cy="256656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/>
              <a:t># 1 In The End</a:t>
            </a:r>
          </a:p>
          <a:p>
            <a:r>
              <a:rPr lang="en-US" sz="1200" err="1"/>
              <a:t>Linkin Park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D974B83-8072-AB33-AB36-3AEA45CBC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795310"/>
              </p:ext>
            </p:extLst>
          </p:nvPr>
        </p:nvGraphicFramePr>
        <p:xfrm>
          <a:off x="5080000" y="1713770"/>
          <a:ext cx="6599607" cy="2566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BE9C0E0-055B-AACD-26B5-15E75481F06E}"/>
              </a:ext>
            </a:extLst>
          </p:cNvPr>
          <p:cNvSpPr txBox="1"/>
          <p:nvPr/>
        </p:nvSpPr>
        <p:spPr>
          <a:xfrm>
            <a:off x="507062" y="4449667"/>
            <a:ext cx="263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Your Previous Orders 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DAB2A5-F2D9-9D7E-B1DE-358D2D390817}"/>
              </a:ext>
            </a:extLst>
          </p:cNvPr>
          <p:cNvSpPr/>
          <p:nvPr/>
        </p:nvSpPr>
        <p:spPr>
          <a:xfrm>
            <a:off x="4626124" y="1090748"/>
            <a:ext cx="1338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Orders</a:t>
            </a:r>
          </a:p>
        </p:txBody>
      </p:sp>
      <p:pic>
        <p:nvPicPr>
          <p:cNvPr id="1032" name="Picture 8" descr="Isolated Shopping Cart Icon On White Background. Three Items. Concept Of  Retai, E-commerce And Online Shopping. Royalty Free SVG, Cliparts, Vectors,  And Stock Illustration. Image 71663671.">
            <a:extLst>
              <a:ext uri="{FF2B5EF4-FFF2-40B4-BE49-F238E27FC236}">
                <a16:creationId xmlns:a16="http://schemas.microsoft.com/office/drawing/2014/main" id="{4C64541D-094F-BE50-E9C8-EB46CEEF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9829" y="869091"/>
            <a:ext cx="698329" cy="69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Table 15">
            <a:extLst>
              <a:ext uri="{FF2B5EF4-FFF2-40B4-BE49-F238E27FC236}">
                <a16:creationId xmlns:a16="http://schemas.microsoft.com/office/drawing/2014/main" id="{3E263F91-7534-7B4E-F373-9765C5256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832930"/>
              </p:ext>
            </p:extLst>
          </p:nvPr>
        </p:nvGraphicFramePr>
        <p:xfrm>
          <a:off x="507062" y="4833620"/>
          <a:ext cx="11277468" cy="1854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830254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3223607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  <a:gridCol w="3223607">
                  <a:extLst>
                    <a:ext uri="{9D8B030D-6E8A-4147-A177-3AD203B41FA5}">
                      <a16:colId xmlns:a16="http://schemas.microsoft.com/office/drawing/2014/main" val="366865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Order Number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Order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527837096348987095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04/07/2023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Order Placed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434297514163275408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04/07/2023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Processing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765418742085270632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04/08/2023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Out for Delivery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179285567830365573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04/09/2023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Delivered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8523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396644-9120-8BBB-C0DC-3A4DD675A34D}"/>
              </a:ext>
            </a:extLst>
          </p:cNvPr>
          <p:cNvSpPr/>
          <p:nvPr/>
        </p:nvSpPr>
        <p:spPr>
          <a:xfrm>
            <a:off x="0" y="244615"/>
            <a:ext cx="12197985" cy="68532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813D-FD5F-5777-667D-2543935BC805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 sz="3600"/>
              <a:t>                    Welcome Austin,</a:t>
            </a:r>
          </a:p>
        </p:txBody>
      </p:sp>
      <p:pic>
        <p:nvPicPr>
          <p:cNvPr id="3" name="Picture 2" descr="Music logo creative icon Royalty Free Vector Image">
            <a:extLst>
              <a:ext uri="{FF2B5EF4-FFF2-40B4-BE49-F238E27FC236}">
                <a16:creationId xmlns:a16="http://schemas.microsoft.com/office/drawing/2014/main" id="{5313AE35-63E2-965B-ADF2-CD7EBFB2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264309" y="135445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4AC152-77F2-E27B-DEF9-91FFB935EA95}"/>
              </a:ext>
            </a:extLst>
          </p:cNvPr>
          <p:cNvSpPr/>
          <p:nvPr/>
        </p:nvSpPr>
        <p:spPr>
          <a:xfrm>
            <a:off x="1825628" y="1097280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5B89F-F58A-9947-B7AC-9CF84E772BB9}"/>
              </a:ext>
            </a:extLst>
          </p:cNvPr>
          <p:cNvSpPr/>
          <p:nvPr/>
        </p:nvSpPr>
        <p:spPr>
          <a:xfrm>
            <a:off x="3030583" y="1106246"/>
            <a:ext cx="1592217" cy="3998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D00EA-06CD-E84B-C7DC-77CC5DDC7765}"/>
              </a:ext>
            </a:extLst>
          </p:cNvPr>
          <p:cNvSpPr/>
          <p:nvPr/>
        </p:nvSpPr>
        <p:spPr>
          <a:xfrm>
            <a:off x="5964341" y="1106246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Profile</a:t>
            </a:r>
          </a:p>
        </p:txBody>
      </p:sp>
      <p:pic>
        <p:nvPicPr>
          <p:cNvPr id="4098" name="Picture 2" descr="Employee - Free user icons">
            <a:extLst>
              <a:ext uri="{FF2B5EF4-FFF2-40B4-BE49-F238E27FC236}">
                <a16:creationId xmlns:a16="http://schemas.microsoft.com/office/drawing/2014/main" id="{6DE7F4E8-9DDA-6CE4-C9AF-1E1A762D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308" y="131156"/>
            <a:ext cx="121615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t Girls at SXSW, Standing in Line - Sex + Dating - Thrillist Austin">
            <a:extLst>
              <a:ext uri="{FF2B5EF4-FFF2-40B4-BE49-F238E27FC236}">
                <a16:creationId xmlns:a16="http://schemas.microsoft.com/office/drawing/2014/main" id="{E1C7A6CA-720F-3415-96D7-4E9D2D53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r="13165"/>
          <a:stretch>
            <a:fillRect/>
          </a:stretch>
        </p:blipFill>
        <p:spPr bwMode="auto">
          <a:xfrm>
            <a:off x="10552597" y="135445"/>
            <a:ext cx="1211863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8DAB2A5-F2D9-9D7E-B1DE-358D2D390817}"/>
              </a:ext>
            </a:extLst>
          </p:cNvPr>
          <p:cNvSpPr/>
          <p:nvPr/>
        </p:nvSpPr>
        <p:spPr>
          <a:xfrm>
            <a:off x="4626124" y="1106246"/>
            <a:ext cx="1338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Orders</a:t>
            </a:r>
          </a:p>
        </p:txBody>
      </p:sp>
      <p:pic>
        <p:nvPicPr>
          <p:cNvPr id="1032" name="Picture 8" descr="Isolated Shopping Cart Icon On White Background. Three Items. Concept Of  Retai, E-commerce And Online Shopping. Royalty Free SVG, Cliparts, Vectors,  And Stock Illustration. Image 71663671.">
            <a:extLst>
              <a:ext uri="{FF2B5EF4-FFF2-40B4-BE49-F238E27FC236}">
                <a16:creationId xmlns:a16="http://schemas.microsoft.com/office/drawing/2014/main" id="{4C64541D-094F-BE50-E9C8-EB46CEEF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9829" y="869091"/>
            <a:ext cx="698329" cy="69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C102B6-6239-6910-20B6-8DD7BBA9FF53}"/>
              </a:ext>
            </a:extLst>
          </p:cNvPr>
          <p:cNvSpPr/>
          <p:nvPr/>
        </p:nvSpPr>
        <p:spPr>
          <a:xfrm>
            <a:off x="1464557" y="1895917"/>
            <a:ext cx="9073601" cy="68538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Search tracks…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CC2CA3-9B34-9413-0110-D6F9E5B9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85974" y="2018636"/>
            <a:ext cx="406037" cy="4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56A134A9-1CAF-99AF-56FC-6EDFE4608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939025"/>
              </p:ext>
            </p:extLst>
          </p:nvPr>
        </p:nvGraphicFramePr>
        <p:xfrm>
          <a:off x="1464557" y="3349595"/>
          <a:ext cx="9073601" cy="29667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886502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3187099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In the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Breaking the Habit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Numb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Castle of Glass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As it was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63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Animals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89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Happier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67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Next, Thank you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46563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BEBF88C-F0AA-7DD4-9EB1-D62CA548933C}"/>
              </a:ext>
            </a:extLst>
          </p:cNvPr>
          <p:cNvSpPr/>
          <p:nvPr/>
        </p:nvSpPr>
        <p:spPr>
          <a:xfrm>
            <a:off x="8507186" y="3392827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AF43E4-D95D-CA20-ADB2-F8EB1234D2D1}"/>
              </a:ext>
            </a:extLst>
          </p:cNvPr>
          <p:cNvSpPr/>
          <p:nvPr/>
        </p:nvSpPr>
        <p:spPr>
          <a:xfrm>
            <a:off x="7826642" y="2904819"/>
            <a:ext cx="2565369" cy="2857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Sort by: Popularity</a:t>
            </a:r>
          </a:p>
        </p:txBody>
      </p:sp>
      <p:pic>
        <p:nvPicPr>
          <p:cNvPr id="3076" name="Picture 4" descr="dropdown Vector Icons free download in SVG, PNG Format">
            <a:extLst>
              <a:ext uri="{FF2B5EF4-FFF2-40B4-BE49-F238E27FC236}">
                <a16:creationId xmlns:a16="http://schemas.microsoft.com/office/drawing/2014/main" id="{A67A0308-6F3C-79A4-422B-DC2A68D4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9474" y="2866610"/>
            <a:ext cx="354993" cy="35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2 Best Bootstrap Pagination (For Great Navigation) 2023 - Colorlib">
            <a:extLst>
              <a:ext uri="{FF2B5EF4-FFF2-40B4-BE49-F238E27FC236}">
                <a16:creationId xmlns:a16="http://schemas.microsoft.com/office/drawing/2014/main" id="{DE8EF353-687D-83D8-173B-B619D55E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1" t="40107" r="23393" b="38563"/>
          <a:stretch>
            <a:fillRect/>
          </a:stretch>
        </p:blipFill>
        <p:spPr bwMode="auto">
          <a:xfrm>
            <a:off x="4604598" y="6279891"/>
            <a:ext cx="2927287" cy="6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BAFE30-DAF7-4587-E504-3E97C661C585}"/>
              </a:ext>
            </a:extLst>
          </p:cNvPr>
          <p:cNvSpPr/>
          <p:nvPr/>
        </p:nvSpPr>
        <p:spPr>
          <a:xfrm>
            <a:off x="8503023" y="3764851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9EF25E-8F67-CEC1-D7F2-B88E382FE24B}"/>
              </a:ext>
            </a:extLst>
          </p:cNvPr>
          <p:cNvSpPr/>
          <p:nvPr/>
        </p:nvSpPr>
        <p:spPr>
          <a:xfrm>
            <a:off x="8503023" y="4137183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720E9-D898-4F0F-DD3A-601F0A431B2A}"/>
              </a:ext>
            </a:extLst>
          </p:cNvPr>
          <p:cNvSpPr/>
          <p:nvPr/>
        </p:nvSpPr>
        <p:spPr>
          <a:xfrm>
            <a:off x="8503023" y="4516530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E055CB-93C8-9694-8BF7-44E66D8C3810}"/>
              </a:ext>
            </a:extLst>
          </p:cNvPr>
          <p:cNvSpPr/>
          <p:nvPr/>
        </p:nvSpPr>
        <p:spPr>
          <a:xfrm>
            <a:off x="8498860" y="4888554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744373-16D1-E295-F99C-1F126BE4B32F}"/>
              </a:ext>
            </a:extLst>
          </p:cNvPr>
          <p:cNvSpPr/>
          <p:nvPr/>
        </p:nvSpPr>
        <p:spPr>
          <a:xfrm>
            <a:off x="8498860" y="5260886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87B94-7130-2FA7-95E0-4291634FF491}"/>
              </a:ext>
            </a:extLst>
          </p:cNvPr>
          <p:cNvSpPr/>
          <p:nvPr/>
        </p:nvSpPr>
        <p:spPr>
          <a:xfrm>
            <a:off x="8507186" y="5626614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D95402-0EBA-AF24-73EC-DA2E9B2B37BA}"/>
              </a:ext>
            </a:extLst>
          </p:cNvPr>
          <p:cNvSpPr/>
          <p:nvPr/>
        </p:nvSpPr>
        <p:spPr>
          <a:xfrm>
            <a:off x="8507186" y="5998946"/>
            <a:ext cx="1884825" cy="26285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Add to Record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A45F4C-DFFC-76BB-979F-31184DD4B212}"/>
              </a:ext>
            </a:extLst>
          </p:cNvPr>
          <p:cNvSpPr/>
          <p:nvPr/>
        </p:nvSpPr>
        <p:spPr>
          <a:xfrm>
            <a:off x="4068506" y="1347833"/>
            <a:ext cx="4022197" cy="5028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Choose record type</a:t>
            </a:r>
            <a:endParaRPr lang="en-US" sz="1600" dirty="0"/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B00884-FF1F-AF71-F5F7-79C28FD5D258}"/>
              </a:ext>
            </a:extLst>
          </p:cNvPr>
          <p:cNvSpPr/>
          <p:nvPr/>
        </p:nvSpPr>
        <p:spPr>
          <a:xfrm>
            <a:off x="4346693" y="2292940"/>
            <a:ext cx="3459915" cy="15691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Long-Playing Vinyl Records (L.P.)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18 minutes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237540-DC46-2A50-C547-59974A52F94F}"/>
              </a:ext>
            </a:extLst>
          </p:cNvPr>
          <p:cNvSpPr/>
          <p:nvPr/>
        </p:nvSpPr>
        <p:spPr>
          <a:xfrm>
            <a:off x="4346693" y="4366848"/>
            <a:ext cx="3459915" cy="15691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Extended Play Vinyl Records (E.P.)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30 minutes</a:t>
            </a:r>
          </a:p>
        </p:txBody>
      </p:sp>
      <p:pic>
        <p:nvPicPr>
          <p:cNvPr id="36" name="Picture 8" descr="Free Red X Transparent Png, Download Free Red X Transparent Png png images,  Free ClipArts on Clipart Library">
            <a:extLst>
              <a:ext uri="{FF2B5EF4-FFF2-40B4-BE49-F238E27FC236}">
                <a16:creationId xmlns:a16="http://schemas.microsoft.com/office/drawing/2014/main" id="{692A27C3-D924-CAA4-AEF6-FEEF0A027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887" y="1494892"/>
            <a:ext cx="155454" cy="1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2F26CD-0409-DA97-971B-83257E12BFAD}"/>
              </a:ext>
            </a:extLst>
          </p:cNvPr>
          <p:cNvSpPr/>
          <p:nvPr/>
        </p:nvSpPr>
        <p:spPr>
          <a:xfrm>
            <a:off x="1464557" y="2834023"/>
            <a:ext cx="1884825" cy="262854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+ New Record</a:t>
            </a:r>
          </a:p>
        </p:txBody>
      </p:sp>
    </p:spTree>
    <p:extLst>
      <p:ext uri="{BB962C8B-B14F-4D97-AF65-F5344CB8AC3E}">
        <p14:creationId xmlns:p14="http://schemas.microsoft.com/office/powerpoint/2010/main" val="2579748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396644-9120-8BBB-C0DC-3A4DD675A34D}"/>
              </a:ext>
            </a:extLst>
          </p:cNvPr>
          <p:cNvSpPr/>
          <p:nvPr/>
        </p:nvSpPr>
        <p:spPr>
          <a:xfrm>
            <a:off x="-17929" y="7303"/>
            <a:ext cx="12197985" cy="68532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813D-FD5F-5777-667D-2543935BC805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 sz="3600"/>
              <a:t>                    Welcome Austin,</a:t>
            </a:r>
          </a:p>
        </p:txBody>
      </p:sp>
      <p:pic>
        <p:nvPicPr>
          <p:cNvPr id="3" name="Picture 2" descr="Music logo creative icon Royalty Free Vector Image">
            <a:extLst>
              <a:ext uri="{FF2B5EF4-FFF2-40B4-BE49-F238E27FC236}">
                <a16:creationId xmlns:a16="http://schemas.microsoft.com/office/drawing/2014/main" id="{5313AE35-63E2-965B-ADF2-CD7EBFB2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264309" y="135445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4AC152-77F2-E27B-DEF9-91FFB935EA95}"/>
              </a:ext>
            </a:extLst>
          </p:cNvPr>
          <p:cNvSpPr/>
          <p:nvPr/>
        </p:nvSpPr>
        <p:spPr>
          <a:xfrm>
            <a:off x="1825628" y="1090582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5B89F-F58A-9947-B7AC-9CF84E772BB9}"/>
              </a:ext>
            </a:extLst>
          </p:cNvPr>
          <p:cNvSpPr/>
          <p:nvPr/>
        </p:nvSpPr>
        <p:spPr>
          <a:xfrm>
            <a:off x="3010684" y="1087233"/>
            <a:ext cx="1592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D00EA-06CD-E84B-C7DC-77CC5DDC7765}"/>
              </a:ext>
            </a:extLst>
          </p:cNvPr>
          <p:cNvSpPr/>
          <p:nvPr/>
        </p:nvSpPr>
        <p:spPr>
          <a:xfrm>
            <a:off x="5925548" y="1088464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Profile</a:t>
            </a:r>
          </a:p>
        </p:txBody>
      </p:sp>
      <p:pic>
        <p:nvPicPr>
          <p:cNvPr id="4098" name="Picture 2" descr="Employee - Free user icons">
            <a:extLst>
              <a:ext uri="{FF2B5EF4-FFF2-40B4-BE49-F238E27FC236}">
                <a16:creationId xmlns:a16="http://schemas.microsoft.com/office/drawing/2014/main" id="{6DE7F4E8-9DDA-6CE4-C9AF-1E1A762D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308" y="131156"/>
            <a:ext cx="121615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t Girls at SXSW, Standing in Line - Sex + Dating - Thrillist Austin">
            <a:extLst>
              <a:ext uri="{FF2B5EF4-FFF2-40B4-BE49-F238E27FC236}">
                <a16:creationId xmlns:a16="http://schemas.microsoft.com/office/drawing/2014/main" id="{E1C7A6CA-720F-3415-96D7-4E9D2D53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r="13165"/>
          <a:stretch>
            <a:fillRect/>
          </a:stretch>
        </p:blipFill>
        <p:spPr bwMode="auto">
          <a:xfrm>
            <a:off x="10552597" y="135445"/>
            <a:ext cx="1211863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8DAB2A5-F2D9-9D7E-B1DE-358D2D390817}"/>
              </a:ext>
            </a:extLst>
          </p:cNvPr>
          <p:cNvSpPr/>
          <p:nvPr/>
        </p:nvSpPr>
        <p:spPr>
          <a:xfrm>
            <a:off x="4605046" y="1090646"/>
            <a:ext cx="1338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7F550-E404-2D95-D979-D1054AA14555}"/>
              </a:ext>
            </a:extLst>
          </p:cNvPr>
          <p:cNvSpPr/>
          <p:nvPr/>
        </p:nvSpPr>
        <p:spPr>
          <a:xfrm>
            <a:off x="9666514" y="881743"/>
            <a:ext cx="699858" cy="72778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32" name="Picture 8" descr="Isolated Shopping Cart Icon On White Background. Three Items. Concept Of  Retai, E-commerce And Online Shopping. Royalty Free SVG, Cliparts, Vectors,  And Stock Illustration. Image 71663671.">
            <a:extLst>
              <a:ext uri="{FF2B5EF4-FFF2-40B4-BE49-F238E27FC236}">
                <a16:creationId xmlns:a16="http://schemas.microsoft.com/office/drawing/2014/main" id="{4C64541D-094F-BE50-E9C8-EB46CEEF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68043" y="892034"/>
            <a:ext cx="698329" cy="69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0F3977-2FA4-DFEF-036F-DC34B74A9973}"/>
              </a:ext>
            </a:extLst>
          </p:cNvPr>
          <p:cNvSpPr/>
          <p:nvPr/>
        </p:nvSpPr>
        <p:spPr>
          <a:xfrm>
            <a:off x="427540" y="1814051"/>
            <a:ext cx="8142719" cy="274002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7B4273-E6CF-61BC-5339-BC761044954C}"/>
              </a:ext>
            </a:extLst>
          </p:cNvPr>
          <p:cNvSpPr txBox="1"/>
          <p:nvPr/>
        </p:nvSpPr>
        <p:spPr>
          <a:xfrm>
            <a:off x="601761" y="1813987"/>
            <a:ext cx="19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Product #25930:</a:t>
            </a:r>
          </a:p>
        </p:txBody>
      </p:sp>
      <p:graphicFrame>
        <p:nvGraphicFramePr>
          <p:cNvPr id="21" name="Table 15">
            <a:extLst>
              <a:ext uri="{FF2B5EF4-FFF2-40B4-BE49-F238E27FC236}">
                <a16:creationId xmlns:a16="http://schemas.microsoft.com/office/drawing/2014/main" id="{33F742F4-326D-A6D4-EF7D-6FDC3DEEF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86535"/>
              </p:ext>
            </p:extLst>
          </p:nvPr>
        </p:nvGraphicFramePr>
        <p:xfrm>
          <a:off x="658721" y="2201370"/>
          <a:ext cx="7624668" cy="17983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812334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3812334">
                  <a:extLst>
                    <a:ext uri="{9D8B030D-6E8A-4147-A177-3AD203B41FA5}">
                      <a16:colId xmlns:a16="http://schemas.microsoft.com/office/drawing/2014/main" val="1314682773"/>
                    </a:ext>
                  </a:extLst>
                </a:gridCol>
              </a:tblGrid>
              <a:tr h="30136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Tracks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800"/>
                        <a:t>In the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$4.00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800"/>
                        <a:t>Breaking the Habit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$3.00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800"/>
                        <a:t>Numb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$2.00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Castle of Glass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$1.00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C104BC51-CFFA-5A52-1833-0D934A1AC26F}"/>
              </a:ext>
            </a:extLst>
          </p:cNvPr>
          <p:cNvSpPr/>
          <p:nvPr/>
        </p:nvSpPr>
        <p:spPr>
          <a:xfrm>
            <a:off x="427539" y="4686279"/>
            <a:ext cx="8142719" cy="203941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F8CEB-D4E4-6F3E-49F6-40377E6EAF71}"/>
              </a:ext>
            </a:extLst>
          </p:cNvPr>
          <p:cNvSpPr txBox="1"/>
          <p:nvPr/>
        </p:nvSpPr>
        <p:spPr>
          <a:xfrm>
            <a:off x="549261" y="4686279"/>
            <a:ext cx="194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Product #25931: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483324-9C3F-5DFD-ABB1-FE133B021D05}"/>
              </a:ext>
            </a:extLst>
          </p:cNvPr>
          <p:cNvSpPr txBox="1"/>
          <p:nvPr/>
        </p:nvSpPr>
        <p:spPr>
          <a:xfrm>
            <a:off x="5484801" y="4056731"/>
            <a:ext cx="27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bg1"/>
                </a:solidFill>
              </a:rPr>
              <a:t>Item Total Price: $ 10.00</a:t>
            </a:r>
          </a:p>
        </p:txBody>
      </p:sp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A85FBB58-C737-1B77-B1C5-D2C025AD5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57504"/>
              </p:ext>
            </p:extLst>
          </p:nvPr>
        </p:nvGraphicFramePr>
        <p:xfrm>
          <a:off x="658721" y="5062914"/>
          <a:ext cx="7624668" cy="10668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812334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3812334">
                  <a:extLst>
                    <a:ext uri="{9D8B030D-6E8A-4147-A177-3AD203B41FA5}">
                      <a16:colId xmlns:a16="http://schemas.microsoft.com/office/drawing/2014/main" val="1314682773"/>
                    </a:ext>
                  </a:extLst>
                </a:gridCol>
              </a:tblGrid>
              <a:tr h="30136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Tracks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800"/>
                        <a:t>Happier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$4.00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800"/>
                        <a:t>Next, Thank you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$3.00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F2F35EA-DFC5-5937-D2C6-883277D52834}"/>
              </a:ext>
            </a:extLst>
          </p:cNvPr>
          <p:cNvSpPr txBox="1"/>
          <p:nvPr/>
        </p:nvSpPr>
        <p:spPr>
          <a:xfrm>
            <a:off x="5622596" y="6262013"/>
            <a:ext cx="26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chemeClr val="bg1"/>
                </a:solidFill>
              </a:rPr>
              <a:t>Item Total Price: $ 7.00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3C008-6A9D-32B7-12E9-F7CE2F4AD1F3}"/>
              </a:ext>
            </a:extLst>
          </p:cNvPr>
          <p:cNvSpPr/>
          <p:nvPr/>
        </p:nvSpPr>
        <p:spPr>
          <a:xfrm>
            <a:off x="8744481" y="1813987"/>
            <a:ext cx="3250296" cy="189740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Shipping Address:</a:t>
            </a:r>
          </a:p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100 Morrissey Blvd, University of Massachusetts, Boston 02125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B68918-14E3-07A2-2F5A-1D10FEB34F05}"/>
              </a:ext>
            </a:extLst>
          </p:cNvPr>
          <p:cNvSpPr/>
          <p:nvPr/>
        </p:nvSpPr>
        <p:spPr>
          <a:xfrm>
            <a:off x="8744481" y="3820664"/>
            <a:ext cx="3250296" cy="281068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Subtotal :                             $ 17.00</a:t>
            </a:r>
          </a:p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Shipping :                           $ 1.20</a:t>
            </a:r>
          </a:p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Sales Tax:                            $ 0.75</a:t>
            </a:r>
          </a:p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Total :                                     $25.00</a:t>
            </a:r>
          </a:p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E020B6-CFC2-7DC0-9D80-2915878B6C1E}"/>
              </a:ext>
            </a:extLst>
          </p:cNvPr>
          <p:cNvSpPr/>
          <p:nvPr/>
        </p:nvSpPr>
        <p:spPr>
          <a:xfrm>
            <a:off x="8855227" y="6111785"/>
            <a:ext cx="2963021" cy="360733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Checkout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337236-01CE-956C-2E82-EAB23B172DFF}"/>
              </a:ext>
            </a:extLst>
          </p:cNvPr>
          <p:cNvCxnSpPr/>
          <p:nvPr/>
        </p:nvCxnSpPr>
        <p:spPr>
          <a:xfrm>
            <a:off x="8855227" y="5665382"/>
            <a:ext cx="29092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408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41A7-921E-1C48-0ADF-CC4860E8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0631-1CEE-5AC0-F73D-B41B847D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Top Tracks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HashMap&lt;String, Integer&gt;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getTopTracks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all tracks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List&lt;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getTracks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all their Orders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List&lt;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getOrders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//Create Record and Invoice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makeRecordInvoice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record_type_id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duration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price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//Search Tracks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//Create </a:t>
            </a:r>
            <a:r>
              <a:rPr lang="en-US" sz="1800" dirty="0" err="1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RecordTrack</a:t>
            </a: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 and Update Record Price and Duration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makeRecordTrack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record_id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track_id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b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//Update Invoice Status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updateInvoiceStatus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invoice_id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Profile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Customer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getCustomer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//Create Customer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57150" marR="0" indent="-2857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CreateCustomer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postal_code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country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credit_card_type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credit_card_no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credit_card_expiration_date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142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F23F-CD27-C0E8-58AD-DC96D70C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26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Employee Page</a:t>
            </a:r>
          </a:p>
        </p:txBody>
      </p:sp>
      <p:pic>
        <p:nvPicPr>
          <p:cNvPr id="3" name="Picture 2" descr="Vintage Gramophone Animated Gifs">
            <a:extLst>
              <a:ext uri="{FF2B5EF4-FFF2-40B4-BE49-F238E27FC236}">
                <a16:creationId xmlns:a16="http://schemas.microsoft.com/office/drawing/2014/main" id="{69BF738F-0CEB-7A19-3169-B5694017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429000"/>
            <a:ext cx="4292600" cy="31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unny-and-comical-melody-glide-synth-bass-and-trumpet-21398.mp3">
            <a:hlinkClick r:id="" action="ppaction://media"/>
            <a:extLst>
              <a:ext uri="{FF2B5EF4-FFF2-40B4-BE49-F238E27FC236}">
                <a16:creationId xmlns:a16="http://schemas.microsoft.com/office/drawing/2014/main" id="{CA52A5CB-D9E8-9840-E285-D5C219D47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3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396644-9120-8BBB-C0DC-3A4DD675A34D}"/>
              </a:ext>
            </a:extLst>
          </p:cNvPr>
          <p:cNvSpPr/>
          <p:nvPr/>
        </p:nvSpPr>
        <p:spPr>
          <a:xfrm>
            <a:off x="26733" y="156136"/>
            <a:ext cx="12197985" cy="685327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4813D-FD5F-5777-667D-2543935BC805}"/>
              </a:ext>
            </a:extLst>
          </p:cNvPr>
          <p:cNvSpPr/>
          <p:nvPr/>
        </p:nvSpPr>
        <p:spPr>
          <a:xfrm>
            <a:off x="0" y="0"/>
            <a:ext cx="12192000" cy="1484026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r>
              <a:rPr lang="en-US" sz="3600"/>
              <a:t>                    Welcome Jane,</a:t>
            </a:r>
          </a:p>
        </p:txBody>
      </p:sp>
      <p:pic>
        <p:nvPicPr>
          <p:cNvPr id="3" name="Picture 2" descr="Music logo creative icon Royalty Free Vector Image">
            <a:extLst>
              <a:ext uri="{FF2B5EF4-FFF2-40B4-BE49-F238E27FC236}">
                <a16:creationId xmlns:a16="http://schemas.microsoft.com/office/drawing/2014/main" id="{5313AE35-63E2-965B-ADF2-CD7EBFB2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264309" y="135445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4AC152-77F2-E27B-DEF9-91FFB935EA95}"/>
              </a:ext>
            </a:extLst>
          </p:cNvPr>
          <p:cNvSpPr/>
          <p:nvPr/>
        </p:nvSpPr>
        <p:spPr>
          <a:xfrm>
            <a:off x="1825628" y="1097280"/>
            <a:ext cx="1204955" cy="399809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5B89F-F58A-9947-B7AC-9CF84E772BB9}"/>
              </a:ext>
            </a:extLst>
          </p:cNvPr>
          <p:cNvSpPr/>
          <p:nvPr/>
        </p:nvSpPr>
        <p:spPr>
          <a:xfrm>
            <a:off x="3030583" y="1090748"/>
            <a:ext cx="1338217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Records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D00EA-06CD-E84B-C7DC-77CC5DDC7765}"/>
              </a:ext>
            </a:extLst>
          </p:cNvPr>
          <p:cNvSpPr/>
          <p:nvPr/>
        </p:nvSpPr>
        <p:spPr>
          <a:xfrm>
            <a:off x="4368800" y="1097280"/>
            <a:ext cx="1204955" cy="399809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DBC3-CC54-10AE-65F9-455CBF1791D5}"/>
              </a:ext>
            </a:extLst>
          </p:cNvPr>
          <p:cNvSpPr txBox="1"/>
          <p:nvPr/>
        </p:nvSpPr>
        <p:spPr>
          <a:xfrm>
            <a:off x="486992" y="1751266"/>
            <a:ext cx="197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Pending Orders:</a:t>
            </a:r>
          </a:p>
        </p:txBody>
      </p:sp>
      <p:pic>
        <p:nvPicPr>
          <p:cNvPr id="4098" name="Picture 2" descr="Employee - Free user icons">
            <a:extLst>
              <a:ext uri="{FF2B5EF4-FFF2-40B4-BE49-F238E27FC236}">
                <a16:creationId xmlns:a16="http://schemas.microsoft.com/office/drawing/2014/main" id="{6DE7F4E8-9DDA-6CE4-C9AF-1E1A762D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308" y="131156"/>
            <a:ext cx="1216152" cy="12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15">
            <a:extLst>
              <a:ext uri="{FF2B5EF4-FFF2-40B4-BE49-F238E27FC236}">
                <a16:creationId xmlns:a16="http://schemas.microsoft.com/office/drawing/2014/main" id="{B9E164C6-7C69-871C-6CA0-5D92C5DF1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17557"/>
              </p:ext>
            </p:extLst>
          </p:nvPr>
        </p:nvGraphicFramePr>
        <p:xfrm>
          <a:off x="486992" y="2316812"/>
          <a:ext cx="11277468" cy="1854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830254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3223607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  <a:gridCol w="3223607">
                  <a:extLst>
                    <a:ext uri="{9D8B030D-6E8A-4147-A177-3AD203B41FA5}">
                      <a16:colId xmlns:a16="http://schemas.microsoft.com/office/drawing/2014/main" val="3668656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Invoice Number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Order 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527837096348987095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04/07/2023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434297514163275408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04/07/2023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765418742085270632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04/08/2023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179285567830365573</a:t>
                      </a:r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04/09/2023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96C4DC4-543A-5942-C9E8-E520B9DC3A2F}"/>
              </a:ext>
            </a:extLst>
          </p:cNvPr>
          <p:cNvSpPr/>
          <p:nvPr/>
        </p:nvSpPr>
        <p:spPr>
          <a:xfrm>
            <a:off x="9453926" y="2734052"/>
            <a:ext cx="1587972" cy="2857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Make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40F415-A49F-8C55-E5B2-1A8D4C1DCC79}"/>
              </a:ext>
            </a:extLst>
          </p:cNvPr>
          <p:cNvSpPr/>
          <p:nvPr/>
        </p:nvSpPr>
        <p:spPr>
          <a:xfrm>
            <a:off x="9453926" y="3101013"/>
            <a:ext cx="1587972" cy="2857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Make Order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1CE671-7E03-21CE-DD81-F6EB0705CB26}"/>
              </a:ext>
            </a:extLst>
          </p:cNvPr>
          <p:cNvSpPr/>
          <p:nvPr/>
        </p:nvSpPr>
        <p:spPr>
          <a:xfrm>
            <a:off x="9453926" y="3468375"/>
            <a:ext cx="1587972" cy="2857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Make Order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E20B7-EB80-2156-9F05-48F8802002D1}"/>
              </a:ext>
            </a:extLst>
          </p:cNvPr>
          <p:cNvSpPr/>
          <p:nvPr/>
        </p:nvSpPr>
        <p:spPr>
          <a:xfrm>
            <a:off x="9453926" y="3852636"/>
            <a:ext cx="1587972" cy="28579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79619"/>
                </a:solidFill>
              </a:rPr>
              <a:t>Make Order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34E91-3EC1-FF47-44B9-5609643DAA62}"/>
              </a:ext>
            </a:extLst>
          </p:cNvPr>
          <p:cNvSpPr/>
          <p:nvPr/>
        </p:nvSpPr>
        <p:spPr>
          <a:xfrm>
            <a:off x="9453926" y="2733651"/>
            <a:ext cx="1587972" cy="285798"/>
          </a:xfrm>
          <a:prstGeom prst="rect">
            <a:avLst/>
          </a:prstGeom>
          <a:solidFill>
            <a:srgbClr val="F79619"/>
          </a:solidFill>
          <a:ln>
            <a:solidFill>
              <a:srgbClr val="F79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Make Order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AB3968-30CF-2071-651F-C14473F39EC5}"/>
              </a:ext>
            </a:extLst>
          </p:cNvPr>
          <p:cNvSpPr txBox="1"/>
          <p:nvPr/>
        </p:nvSpPr>
        <p:spPr>
          <a:xfrm>
            <a:off x="512393" y="4348067"/>
            <a:ext cx="169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You Progress :</a:t>
            </a:r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73541B63-32CC-C859-9044-45ABD1EA3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607930"/>
              </p:ext>
            </p:extLst>
          </p:nvPr>
        </p:nvGraphicFramePr>
        <p:xfrm>
          <a:off x="512392" y="4850627"/>
          <a:ext cx="5430883" cy="1854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257139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2173744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Orders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January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February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March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April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DBF76C4-7D0C-B56F-F95D-1F6534084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023793"/>
              </p:ext>
            </p:extLst>
          </p:nvPr>
        </p:nvGraphicFramePr>
        <p:xfrm>
          <a:off x="7570650" y="4273456"/>
          <a:ext cx="2999959" cy="249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2F0ACA3B-CDCD-7102-FD8B-DCB49E91FAF9}"/>
              </a:ext>
            </a:extLst>
          </p:cNvPr>
          <p:cNvSpPr/>
          <p:nvPr/>
        </p:nvSpPr>
        <p:spPr>
          <a:xfrm>
            <a:off x="4049845" y="1347833"/>
            <a:ext cx="4022197" cy="5028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Order </a:t>
            </a:r>
            <a:r>
              <a:rPr lang="en-US" dirty="0">
                <a:solidFill>
                  <a:schemeClr val="dk1"/>
                </a:solidFill>
              </a:rPr>
              <a:t>527837096348987095</a:t>
            </a:r>
            <a:endParaRPr lang="en-US" sz="1600" dirty="0"/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Record #25930: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Record #25931: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2F9290BD-6E17-A67F-AC20-8A1F1DF9C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55322"/>
              </p:ext>
            </p:extLst>
          </p:nvPr>
        </p:nvGraphicFramePr>
        <p:xfrm>
          <a:off x="4218872" y="2522186"/>
          <a:ext cx="3691451" cy="17068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96860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1237785">
                  <a:extLst>
                    <a:ext uri="{9D8B030D-6E8A-4147-A177-3AD203B41FA5}">
                      <a16:colId xmlns:a16="http://schemas.microsoft.com/office/drawing/2014/main" val="3004396890"/>
                    </a:ext>
                  </a:extLst>
                </a:gridCol>
                <a:gridCol w="656806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</a:tblGrid>
              <a:tr h="30136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Tracks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400"/>
                        <a:t>In the End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5348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400"/>
                        <a:t>Breaking the Habit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7836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49909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400"/>
                        <a:t>Numb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2387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54740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400" dirty="0"/>
                        <a:t>Castle of Glass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5861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892327"/>
                  </a:ext>
                </a:extLst>
              </a:tr>
            </a:tbl>
          </a:graphicData>
        </a:graphic>
      </p:graphicFrame>
      <p:pic>
        <p:nvPicPr>
          <p:cNvPr id="4102" name="Picture 6" descr="Green checked checkbox icon - Free green check mark icons">
            <a:extLst>
              <a:ext uri="{FF2B5EF4-FFF2-40B4-BE49-F238E27FC236}">
                <a16:creationId xmlns:a16="http://schemas.microsoft.com/office/drawing/2014/main" id="{5661FB51-7EF3-6BE1-F834-A8278FC5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0968" y="2940666"/>
            <a:ext cx="211951" cy="2119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Green checked checkbox icon - Free green check mark icons">
            <a:extLst>
              <a:ext uri="{FF2B5EF4-FFF2-40B4-BE49-F238E27FC236}">
                <a16:creationId xmlns:a16="http://schemas.microsoft.com/office/drawing/2014/main" id="{B6937B1F-20B0-3DF5-7B6D-704E57475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444" l="2667" r="98667">
                        <a14:foregroundMark x1="2667" y1="88000" x2="4000" y2="27111"/>
                        <a14:foregroundMark x1="4000" y1="27111" x2="24889" y2="4889"/>
                        <a14:foregroundMark x1="24889" y1="4889" x2="85333" y2="6222"/>
                        <a14:foregroundMark x1="85333" y1="6222" x2="94667" y2="66667"/>
                        <a14:foregroundMark x1="94667" y1="66667" x2="85778" y2="95556"/>
                        <a14:foregroundMark x1="85778" y1="95556" x2="20889" y2="95111"/>
                        <a14:foregroundMark x1="20889" y1="95111" x2="2667" y2="72444"/>
                        <a14:foregroundMark x1="2222" y1="27111" x2="22222" y2="4444"/>
                        <a14:foregroundMark x1="22222" y1="4444" x2="45778" y2="4000"/>
                        <a14:foregroundMark x1="5333" y1="12444" x2="15111" y2="6222"/>
                        <a14:foregroundMark x1="82222" y1="4000" x2="99111" y2="29333"/>
                        <a14:foregroundMark x1="99111" y1="29333" x2="97333" y2="39111"/>
                        <a14:foregroundMark x1="86667" y1="6667" x2="97333" y2="19556"/>
                        <a14:foregroundMark x1="94222" y1="36889" x2="99111" y2="68000"/>
                        <a14:foregroundMark x1="99111" y1="68000" x2="94667" y2="87556"/>
                        <a14:foregroundMark x1="1778" y1="84444" x2="29778" y2="96444"/>
                        <a14:foregroundMark x1="29778" y1="96444" x2="30667" y2="96000"/>
                        <a14:foregroundMark x1="5333" y1="88000" x2="21333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8024" y="3286971"/>
            <a:ext cx="224895" cy="224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Green checked checkbox icon - Free green check mark icons">
            <a:extLst>
              <a:ext uri="{FF2B5EF4-FFF2-40B4-BE49-F238E27FC236}">
                <a16:creationId xmlns:a16="http://schemas.microsoft.com/office/drawing/2014/main" id="{1446B8A6-0E1D-05D9-39DF-A1460797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00" b="96444" l="2667" r="98667">
                        <a14:foregroundMark x1="2667" y1="88000" x2="4000" y2="27111"/>
                        <a14:foregroundMark x1="4000" y1="27111" x2="24889" y2="4889"/>
                        <a14:foregroundMark x1="24889" y1="4889" x2="85333" y2="6222"/>
                        <a14:foregroundMark x1="85333" y1="6222" x2="94667" y2="66667"/>
                        <a14:foregroundMark x1="94667" y1="66667" x2="85778" y2="95556"/>
                        <a14:foregroundMark x1="85778" y1="95556" x2="20889" y2="95111"/>
                        <a14:foregroundMark x1="20889" y1="95111" x2="2667" y2="72444"/>
                        <a14:foregroundMark x1="2222" y1="27111" x2="22222" y2="4444"/>
                        <a14:foregroundMark x1="22222" y1="4444" x2="45778" y2="4000"/>
                        <a14:foregroundMark x1="5333" y1="12444" x2="15111" y2="6222"/>
                        <a14:foregroundMark x1="82222" y1="4000" x2="99111" y2="29333"/>
                        <a14:foregroundMark x1="99111" y1="29333" x2="97333" y2="39111"/>
                        <a14:foregroundMark x1="86667" y1="6667" x2="97333" y2="19556"/>
                        <a14:foregroundMark x1="94222" y1="36889" x2="99111" y2="68000"/>
                        <a14:foregroundMark x1="99111" y1="68000" x2="94667" y2="87556"/>
                        <a14:foregroundMark x1="1778" y1="84444" x2="29778" y2="96444"/>
                        <a14:foregroundMark x1="29778" y1="96444" x2="30667" y2="96000"/>
                        <a14:foregroundMark x1="5333" y1="88000" x2="21333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7738" y="3613399"/>
            <a:ext cx="224895" cy="224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Green checked checkbox icon - Free green check mark icons">
            <a:extLst>
              <a:ext uri="{FF2B5EF4-FFF2-40B4-BE49-F238E27FC236}">
                <a16:creationId xmlns:a16="http://schemas.microsoft.com/office/drawing/2014/main" id="{996F14C3-7F20-B6A7-CE78-33995780C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6444" l="2667" r="98667">
                        <a14:foregroundMark x1="2667" y1="88000" x2="4000" y2="27111"/>
                        <a14:foregroundMark x1="4000" y1="27111" x2="24889" y2="4889"/>
                        <a14:foregroundMark x1="24889" y1="4889" x2="85333" y2="6222"/>
                        <a14:foregroundMark x1="85333" y1="6222" x2="94667" y2="66667"/>
                        <a14:foregroundMark x1="94667" y1="66667" x2="85778" y2="95556"/>
                        <a14:foregroundMark x1="85778" y1="95556" x2="20889" y2="95111"/>
                        <a14:foregroundMark x1="20889" y1="95111" x2="2667" y2="72444"/>
                        <a14:foregroundMark x1="2222" y1="27111" x2="22222" y2="4444"/>
                        <a14:foregroundMark x1="22222" y1="4444" x2="45778" y2="4000"/>
                        <a14:foregroundMark x1="5333" y1="12444" x2="15111" y2="6222"/>
                        <a14:foregroundMark x1="82222" y1="4000" x2="99111" y2="29333"/>
                        <a14:foregroundMark x1="99111" y1="29333" x2="97333" y2="39111"/>
                        <a14:foregroundMark x1="86667" y1="6667" x2="97333" y2="19556"/>
                        <a14:foregroundMark x1="94222" y1="36889" x2="99111" y2="68000"/>
                        <a14:foregroundMark x1="99111" y1="68000" x2="94667" y2="87556"/>
                        <a14:foregroundMark x1="1778" y1="84444" x2="29778" y2="96444"/>
                        <a14:foregroundMark x1="29778" y1="96444" x2="30667" y2="96000"/>
                        <a14:foregroundMark x1="5333" y1="88000" x2="21333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7738" y="3956664"/>
            <a:ext cx="224895" cy="224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15">
            <a:extLst>
              <a:ext uri="{FF2B5EF4-FFF2-40B4-BE49-F238E27FC236}">
                <a16:creationId xmlns:a16="http://schemas.microsoft.com/office/drawing/2014/main" id="{5BF06B49-7DC2-6697-0C9D-76E955CC4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81798"/>
              </p:ext>
            </p:extLst>
          </p:nvPr>
        </p:nvGraphicFramePr>
        <p:xfrm>
          <a:off x="4218872" y="4759790"/>
          <a:ext cx="3608169" cy="701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91635">
                  <a:extLst>
                    <a:ext uri="{9D8B030D-6E8A-4147-A177-3AD203B41FA5}">
                      <a16:colId xmlns:a16="http://schemas.microsoft.com/office/drawing/2014/main" val="810466991"/>
                    </a:ext>
                  </a:extLst>
                </a:gridCol>
                <a:gridCol w="1226634">
                  <a:extLst>
                    <a:ext uri="{9D8B030D-6E8A-4147-A177-3AD203B41FA5}">
                      <a16:colId xmlns:a16="http://schemas.microsoft.com/office/drawing/2014/main" val="374648919"/>
                    </a:ext>
                  </a:extLst>
                </a:gridCol>
                <a:gridCol w="589900">
                  <a:extLst>
                    <a:ext uri="{9D8B030D-6E8A-4147-A177-3AD203B41FA5}">
                      <a16:colId xmlns:a16="http://schemas.microsoft.com/office/drawing/2014/main" val="339274935"/>
                    </a:ext>
                  </a:extLst>
                </a:gridCol>
              </a:tblGrid>
              <a:tr h="30136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Tracks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161143"/>
                  </a:ext>
                </a:extLst>
              </a:tr>
              <a:tr h="301366">
                <a:tc>
                  <a:txBody>
                    <a:bodyPr/>
                    <a:lstStyle/>
                    <a:p>
                      <a:r>
                        <a:rPr lang="en-US" sz="1400"/>
                        <a:t>Unfaithful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5487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87780"/>
                  </a:ext>
                </a:extLst>
              </a:tr>
            </a:tbl>
          </a:graphicData>
        </a:graphic>
      </p:graphicFrame>
      <p:pic>
        <p:nvPicPr>
          <p:cNvPr id="29" name="Picture 6" descr="Green checked checkbox icon - Free green check mark icons">
            <a:extLst>
              <a:ext uri="{FF2B5EF4-FFF2-40B4-BE49-F238E27FC236}">
                <a16:creationId xmlns:a16="http://schemas.microsoft.com/office/drawing/2014/main" id="{9228AC4B-FF34-EC0E-F7B5-A56156F2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6444" l="2667" r="98667">
                        <a14:foregroundMark x1="2667" y1="88000" x2="4000" y2="27111"/>
                        <a14:foregroundMark x1="4000" y1="27111" x2="24889" y2="4889"/>
                        <a14:foregroundMark x1="24889" y1="4889" x2="85333" y2="6222"/>
                        <a14:foregroundMark x1="85333" y1="6222" x2="94667" y2="66667"/>
                        <a14:foregroundMark x1="94667" y1="66667" x2="85778" y2="95556"/>
                        <a14:foregroundMark x1="85778" y1="95556" x2="20889" y2="95111"/>
                        <a14:foregroundMark x1="20889" y1="95111" x2="2667" y2="72444"/>
                        <a14:foregroundMark x1="2222" y1="27111" x2="22222" y2="4444"/>
                        <a14:foregroundMark x1="22222" y1="4444" x2="45778" y2="4000"/>
                        <a14:foregroundMark x1="5333" y1="12444" x2="15111" y2="6222"/>
                        <a14:foregroundMark x1="82222" y1="4000" x2="99111" y2="29333"/>
                        <a14:foregroundMark x1="99111" y1="29333" x2="97333" y2="39111"/>
                        <a14:foregroundMark x1="86667" y1="6667" x2="97333" y2="19556"/>
                        <a14:foregroundMark x1="94222" y1="36889" x2="99111" y2="68000"/>
                        <a14:foregroundMark x1="99111" y1="68000" x2="94667" y2="87556"/>
                        <a14:foregroundMark x1="1778" y1="84444" x2="29778" y2="96444"/>
                        <a14:foregroundMark x1="29778" y1="96444" x2="30667" y2="96000"/>
                        <a14:foregroundMark x1="5333" y1="88000" x2="21333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459" y="5181501"/>
            <a:ext cx="224895" cy="2248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0D91AE-B911-B557-A576-A12295AC801C}"/>
              </a:ext>
            </a:extLst>
          </p:cNvPr>
          <p:cNvSpPr/>
          <p:nvPr/>
        </p:nvSpPr>
        <p:spPr>
          <a:xfrm>
            <a:off x="4218871" y="5711383"/>
            <a:ext cx="3608167" cy="339764"/>
          </a:xfrm>
          <a:prstGeom prst="rect">
            <a:avLst/>
          </a:prstGeom>
          <a:solidFill>
            <a:srgbClr val="F79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Done</a:t>
            </a:r>
          </a:p>
        </p:txBody>
      </p:sp>
      <p:pic>
        <p:nvPicPr>
          <p:cNvPr id="31" name="Picture 8" descr="Free Red X Transparent Png, Download Free Red X Transparent Png png images,  Free ClipArts on Clipart Library">
            <a:extLst>
              <a:ext uri="{FF2B5EF4-FFF2-40B4-BE49-F238E27FC236}">
                <a16:creationId xmlns:a16="http://schemas.microsoft.com/office/drawing/2014/main" id="{AF4DC638-7E3E-3329-70D4-0CC7B8C4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887" y="1494892"/>
            <a:ext cx="155454" cy="1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677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xit" presetSubtype="0" dur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11" presetID="1" presetClass="entr" presetSubtype="0" dur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dur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dur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0A8D-6089-2DAC-EE27-961850BC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F1C4-FD1F-290E-6A2E-E094123E0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What is a Vinyl Record?</a:t>
            </a:r>
          </a:p>
        </p:txBody>
      </p:sp>
      <p:pic>
        <p:nvPicPr>
          <p:cNvPr id="2050" name="Picture 2" descr="Vinyl-s GIFs - Get the best GIF on GIPHY">
            <a:extLst>
              <a:ext uri="{FF2B5EF4-FFF2-40B4-BE49-F238E27FC236}">
                <a16:creationId xmlns:a16="http://schemas.microsoft.com/office/drawing/2014/main" id="{2BF7A312-D6D4-FEEE-71A3-18A5B440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000" y="2608263"/>
            <a:ext cx="63500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un-Amok.mp3">
            <a:hlinkClick r:id="" action="ppaction://media"/>
            <a:extLst>
              <a:ext uri="{FF2B5EF4-FFF2-40B4-BE49-F238E27FC236}">
                <a16:creationId xmlns:a16="http://schemas.microsoft.com/office/drawing/2014/main" id="{AC3DB9EA-00DE-7C22-027F-6D6E44EC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133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1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dur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70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FE2B-7F2A-A270-3415-12D33C9D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Employee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7960-5A07-4045-DB88-7493B20BD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Pending Orders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List&lt;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getPendingOrders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monthly progress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HashMap&lt;String, Integer&gt;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ViewMonthlyProgress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employee_id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Team Performance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HashMap&lt;String, Double&gt;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getTeamPerformance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//Update Invoice Status</a:t>
            </a:r>
            <a:b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updateInvoiceStatus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invoice_id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//Update record Status</a:t>
            </a:r>
            <a:b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updateRecordStatus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record_id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String </a:t>
            </a:r>
            <a:r>
              <a:rPr lang="en-US" sz="1800" dirty="0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status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 Update </a:t>
            </a:r>
            <a:r>
              <a:rPr lang="en-US" sz="1800" dirty="0" err="1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RecordTrack</a:t>
            </a: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 Added field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updateRecordTrack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record_track_id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invoices they created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List&lt;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getInvoices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employee_id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R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7F5F"/>
                </a:solidFill>
                <a:effectLst/>
                <a:latin typeface="Menlo" panose="020B0609030804020204" pitchFamily="49" charset="0"/>
              </a:rPr>
              <a:t>//View Profile</a:t>
            </a:r>
            <a:br>
              <a:rPr lang="en-US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getEmployee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effectLst/>
                <a:latin typeface="Menlo" panose="020B0609030804020204" pitchFamily="49" charset="0"/>
              </a:rPr>
              <a:t>employee_id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1" dirty="0">
                <a:solidFill>
                  <a:srgbClr val="7F0055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u="sng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ServiceException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3108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43C9C-9559-FB26-228F-8DF097EB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2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118805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43C9C-9559-FB26-228F-8DF097EB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92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  <p:pic>
        <p:nvPicPr>
          <p:cNvPr id="4" name="Picture 4" descr="Gramophone GIFs | Tenor">
            <a:extLst>
              <a:ext uri="{FF2B5EF4-FFF2-40B4-BE49-F238E27FC236}">
                <a16:creationId xmlns:a16="http://schemas.microsoft.com/office/drawing/2014/main" id="{1CB6A09B-B85B-5C56-B701-7BD50F52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114800"/>
            <a:ext cx="27940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onkeys-Spinning-Monkeys.mp3">
            <a:hlinkClick r:id="" action="ppaction://media"/>
            <a:extLst>
              <a:ext uri="{FF2B5EF4-FFF2-40B4-BE49-F238E27FC236}">
                <a16:creationId xmlns:a16="http://schemas.microsoft.com/office/drawing/2014/main" id="{72B9CADF-77F5-48A1-547B-AABB22DF15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3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9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EB67E-A9FA-CBCC-B5C1-CF48CF1C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0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" name="Picture 6" descr="Vintage Gramophone Animated Gifs">
            <a:extLst>
              <a:ext uri="{FF2B5EF4-FFF2-40B4-BE49-F238E27FC236}">
                <a16:creationId xmlns:a16="http://schemas.microsoft.com/office/drawing/2014/main" id="{A11EB6B5-996A-2291-25CD-B1DB7A4C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047750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ramophone GIFs | Tenor">
            <a:extLst>
              <a:ext uri="{FF2B5EF4-FFF2-40B4-BE49-F238E27FC236}">
                <a16:creationId xmlns:a16="http://schemas.microsoft.com/office/drawing/2014/main" id="{812839A6-3817-473C-8ACD-5E4EB880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3365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eddy-short-comedy-audio-logo-happy-cartoony-intro-outro-music-145155.mp3">
            <a:hlinkClick r:id="" action="ppaction://media"/>
            <a:extLst>
              <a:ext uri="{FF2B5EF4-FFF2-40B4-BE49-F238E27FC236}">
                <a16:creationId xmlns:a16="http://schemas.microsoft.com/office/drawing/2014/main" id="{0AA9970F-DAFC-EA91-E08E-2768C1914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" y="6019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80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3DC6-97A7-E2E0-1ECE-C92C3B97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8D39-01A5-F277-1945-D8A37E18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en-US" b="0" i="0" u="none" strike="noStrike">
                <a:solidFill>
                  <a:srgbClr val="444444"/>
                </a:solidFill>
                <a:effectLst/>
                <a:latin typeface="-apple-system"/>
              </a:rPr>
              <a:t>Vinyl Records are </a:t>
            </a:r>
            <a:r>
              <a:rPr lang="en-US">
                <a:solidFill>
                  <a:srgbClr val="444444"/>
                </a:solidFill>
                <a:latin typeface="-apple-system"/>
              </a:rPr>
              <a:t>made from heated polyvinyl chloride that has been pressed thin with grooves that produce sound. </a:t>
            </a:r>
          </a:p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They were a commercial form of music storage and reproduction since as early as the 1800s, </a:t>
            </a:r>
          </a:p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Around 1991 was the downfall in the market share of vinyl records when compact discs (CD) started gaining market popularity.</a:t>
            </a:r>
          </a:p>
        </p:txBody>
      </p:sp>
      <p:pic>
        <p:nvPicPr>
          <p:cNvPr id="3074" name="Picture 2" descr="How Does a Vinyl Record Make Sound? - Yamaha Music">
            <a:extLst>
              <a:ext uri="{FF2B5EF4-FFF2-40B4-BE49-F238E27FC236}">
                <a16:creationId xmlns:a16="http://schemas.microsoft.com/office/drawing/2014/main" id="{3006CD1F-BE42-6E5B-BD93-54EF1A4FF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856" y="2759169"/>
            <a:ext cx="5602287" cy="37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ll-Out-Attack.mp3">
            <a:hlinkClick r:id="" action="ppaction://media"/>
            <a:extLst>
              <a:ext uri="{FF2B5EF4-FFF2-40B4-BE49-F238E27FC236}">
                <a16:creationId xmlns:a16="http://schemas.microsoft.com/office/drawing/2014/main" id="{A9D3D2A0-7A96-79C3-3EF3-50D947ED3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98" y="6038586"/>
            <a:ext cx="812800" cy="812800"/>
          </a:xfrm>
          <a:prstGeom prst="rect">
            <a:avLst/>
          </a:prstGeom>
        </p:spPr>
      </p:pic>
      <p:pic>
        <p:nvPicPr>
          <p:cNvPr id="6" name="Picture 4" descr="Hate music funny GIF on GIFER - by Aganis">
            <a:extLst>
              <a:ext uri="{FF2B5EF4-FFF2-40B4-BE49-F238E27FC236}">
                <a16:creationId xmlns:a16="http://schemas.microsoft.com/office/drawing/2014/main" id="{337B0B33-08E8-0B5D-EE92-9AA5B132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0189" y="1825625"/>
            <a:ext cx="5781411" cy="433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59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8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33"/>
                        </p:cond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9EB0-139B-E76B-28D0-66C1A9C5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EB8C3-3F7F-415D-2777-7D9CDB52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However, vinyls are making a huge comeback since the 2000s.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 err="1">
                <a:solidFill>
                  <a:srgbClr val="444444"/>
                </a:solidFill>
                <a:latin typeface="-apple-system"/>
              </a:rPr>
              <a:t>Collectibility</a:t>
            </a:r>
            <a:endParaRPr lang="en-US">
              <a:solidFill>
                <a:srgbClr val="444444"/>
              </a:solidFill>
              <a:latin typeface="-apple-system"/>
            </a:endParaRP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Audio Quality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Physical Album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Nostalgia</a:t>
            </a:r>
          </a:p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en-US">
                <a:solidFill>
                  <a:srgbClr val="444444"/>
                </a:solidFill>
                <a:latin typeface="-apple-system"/>
              </a:rPr>
              <a:t>Global Vinyl Records market size is estimated to be worth US$ 239.4 million in 2021 and is forecast to a readjusted size of US$ 643.9 million by 2028.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12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  <p:cond evt="onBegin" delay="0">
                          <p:tn val="6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0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  <p:cond evt="onBegin" delay="0">
                          <p:tn val="14"/>
                        </p:cond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  <p:cond evt="onBegin" delay="0">
                          <p:tn val="18"/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Vinyl Playing">
            <a:hlinkClick r:id="" action="ppaction://media"/>
            <a:extLst>
              <a:ext uri="{FF2B5EF4-FFF2-40B4-BE49-F238E27FC236}">
                <a16:creationId xmlns:a16="http://schemas.microsoft.com/office/drawing/2014/main" id="{0906FF3C-25C0-0FC0-8AE5-21D5ED77E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-1" b="278"/>
          <a:stretch>
            <a:fillRect/>
          </a:stretch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CB463-6A85-CCAE-2BAB-FA229CC34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688205"/>
            <a:ext cx="10190071" cy="129929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The Vinyl 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E0197-6517-8EC8-03B8-E0ECE59FC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5181306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 b="0" i="0" u="none" strike="noStrike">
                <a:solidFill>
                  <a:srgbClr val="FFFFFF"/>
                </a:solidFill>
                <a:effectLst/>
                <a:latin typeface="Söhne"/>
              </a:rPr>
              <a:t>Rediscover the magic of music.</a:t>
            </a:r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7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Segoe UI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" name="Picture 2" descr="Record Player GIFs | Tenor">
            <a:extLst>
              <a:ext uri="{FF2B5EF4-FFF2-40B4-BE49-F238E27FC236}">
                <a16:creationId xmlns:a16="http://schemas.microsoft.com/office/drawing/2014/main" id="{F8D86E02-9C5A-818D-7C7C-43883A9B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4686" y="4121297"/>
            <a:ext cx="2794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looming-Melody.mp3">
            <a:hlinkClick r:id="" action="ppaction://media"/>
            <a:extLst>
              <a:ext uri="{FF2B5EF4-FFF2-40B4-BE49-F238E27FC236}">
                <a16:creationId xmlns:a16="http://schemas.microsoft.com/office/drawing/2014/main" id="{E889F9CF-9ACF-5FA1-EF29-C491BCA190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712" y="5907820"/>
            <a:ext cx="812800" cy="812800"/>
          </a:xfrm>
          <a:prstGeom prst="rect">
            <a:avLst/>
          </a:prstGeom>
        </p:spPr>
      </p:pic>
      <p:pic>
        <p:nvPicPr>
          <p:cNvPr id="7" name="anime-wow-sound-effect.mp3">
            <a:hlinkClick r:id="" action="ppaction://media"/>
            <a:extLst>
              <a:ext uri="{FF2B5EF4-FFF2-40B4-BE49-F238E27FC236}">
                <a16:creationId xmlns:a16="http://schemas.microsoft.com/office/drawing/2014/main" id="{E1B03B8B-2348-8E1E-D1AB-820FC33203C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811" y="5907613"/>
            <a:ext cx="812800" cy="812800"/>
          </a:xfrm>
          <a:prstGeom prst="rect">
            <a:avLst/>
          </a:prstGeom>
        </p:spPr>
      </p:pic>
      <p:pic>
        <p:nvPicPr>
          <p:cNvPr id="8" name="Picture 2" descr="Music logo creative icon Royalty Free Vector Image">
            <a:extLst>
              <a:ext uri="{FF2B5EF4-FFF2-40B4-BE49-F238E27FC236}">
                <a16:creationId xmlns:a16="http://schemas.microsoft.com/office/drawing/2014/main" id="{A7E28EC7-0FFD-EC98-87D0-CCD96ED7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5273099" y="732857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25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dur="200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 nodeType="clickPar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F43C-CC3E-0986-9B14-5A5C3D92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Diagram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CD12DC-DDF6-FF27-4F9D-C31F75399A7F}"/>
              </a:ext>
            </a:extLst>
          </p:cNvPr>
          <p:cNvSpPr txBox="1"/>
          <p:nvPr/>
        </p:nvSpPr>
        <p:spPr>
          <a:xfrm>
            <a:off x="775470" y="2070652"/>
            <a:ext cx="923651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Band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D3CAB-3A9F-8E18-7BFA-994D51EE6B5B}"/>
              </a:ext>
            </a:extLst>
          </p:cNvPr>
          <p:cNvSpPr txBox="1"/>
          <p:nvPr/>
        </p:nvSpPr>
        <p:spPr>
          <a:xfrm>
            <a:off x="695674" y="5059526"/>
            <a:ext cx="1083245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Tracks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604AE-5931-ACDE-99DF-66470831056F}"/>
              </a:ext>
            </a:extLst>
          </p:cNvPr>
          <p:cNvSpPr txBox="1"/>
          <p:nvPr/>
        </p:nvSpPr>
        <p:spPr>
          <a:xfrm>
            <a:off x="5221400" y="5059525"/>
            <a:ext cx="1190454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Record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BC34F9-74B9-19B0-978C-43D9AAA8E33E}"/>
              </a:ext>
            </a:extLst>
          </p:cNvPr>
          <p:cNvSpPr txBox="1"/>
          <p:nvPr/>
        </p:nvSpPr>
        <p:spPr>
          <a:xfrm>
            <a:off x="10025636" y="5059524"/>
            <a:ext cx="1592295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Employee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A6FD27B-8886-B8FB-F88A-108A435E4EC1}"/>
              </a:ext>
            </a:extLst>
          </p:cNvPr>
          <p:cNvSpPr/>
          <p:nvPr/>
        </p:nvSpPr>
        <p:spPr>
          <a:xfrm>
            <a:off x="4398073" y="3282050"/>
            <a:ext cx="2837110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Purchases</a:t>
            </a:r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333BE810-C49B-F068-6E2D-4454AEBDB5A9}"/>
              </a:ext>
            </a:extLst>
          </p:cNvPr>
          <p:cNvSpPr/>
          <p:nvPr/>
        </p:nvSpPr>
        <p:spPr>
          <a:xfrm>
            <a:off x="2331331" y="4833159"/>
            <a:ext cx="2369316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Has</a:t>
            </a: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3682EE57-6C50-5CF3-A67C-BCC2E43341A6}"/>
              </a:ext>
            </a:extLst>
          </p:cNvPr>
          <p:cNvSpPr/>
          <p:nvPr/>
        </p:nvSpPr>
        <p:spPr>
          <a:xfrm>
            <a:off x="7292860" y="4843789"/>
            <a:ext cx="2201196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make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D6D32325-5912-E63E-6D38-7D605C77D972}"/>
              </a:ext>
            </a:extLst>
          </p:cNvPr>
          <p:cNvSpPr/>
          <p:nvPr/>
        </p:nvSpPr>
        <p:spPr>
          <a:xfrm>
            <a:off x="145475" y="3282050"/>
            <a:ext cx="2183642" cy="9144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agona Book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Creates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CCB2B-98A8-F20E-51D8-58B64B606E3F}"/>
              </a:ext>
            </a:extLst>
          </p:cNvPr>
          <p:cNvCxnSpPr>
            <a:stCxn id="25" idx="2"/>
            <a:endCxn id="23" idx="0"/>
          </p:cNvCxnSpPr>
          <p:nvPr/>
        </p:nvCxnSpPr>
        <p:spPr>
          <a:xfrm flipH="1">
            <a:off x="5816627" y="4196450"/>
            <a:ext cx="1" cy="8630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32BBB9-5349-27AB-4C5B-CEAB02E71FED}"/>
              </a:ext>
            </a:extLst>
          </p:cNvPr>
          <p:cNvCxnSpPr>
            <a:stCxn id="28" idx="2"/>
            <a:endCxn id="22" idx="0"/>
          </p:cNvCxnSpPr>
          <p:nvPr/>
        </p:nvCxnSpPr>
        <p:spPr>
          <a:xfrm>
            <a:off x="1237296" y="4196450"/>
            <a:ext cx="1" cy="8630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0D75E4-1EB1-1C7E-B939-BC0E3E58BC5F}"/>
              </a:ext>
            </a:extLst>
          </p:cNvPr>
          <p:cNvCxnSpPr>
            <a:stCxn id="23" idx="1"/>
            <a:endCxn id="26" idx="3"/>
          </p:cNvCxnSpPr>
          <p:nvPr/>
        </p:nvCxnSpPr>
        <p:spPr>
          <a:xfrm flipH="1">
            <a:off x="4700647" y="5290358"/>
            <a:ext cx="520753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ABA586-BFE1-BB19-B99F-32C646A9A908}"/>
              </a:ext>
            </a:extLst>
          </p:cNvPr>
          <p:cNvCxnSpPr>
            <a:stCxn id="26" idx="1"/>
            <a:endCxn id="22" idx="3"/>
          </p:cNvCxnSpPr>
          <p:nvPr/>
        </p:nvCxnSpPr>
        <p:spPr>
          <a:xfrm flipH="1">
            <a:off x="1778919" y="5290359"/>
            <a:ext cx="5524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DE4E31-E3E5-731C-A8DD-066BDE340EA0}"/>
              </a:ext>
            </a:extLst>
          </p:cNvPr>
          <p:cNvCxnSpPr>
            <a:stCxn id="23" idx="3"/>
            <a:endCxn id="27" idx="1"/>
          </p:cNvCxnSpPr>
          <p:nvPr/>
        </p:nvCxnSpPr>
        <p:spPr>
          <a:xfrm>
            <a:off x="6411854" y="5290358"/>
            <a:ext cx="881006" cy="10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3FE479-862E-0FCC-C1C0-7EBB16EB7F6F}"/>
              </a:ext>
            </a:extLst>
          </p:cNvPr>
          <p:cNvSpPr txBox="1"/>
          <p:nvPr/>
        </p:nvSpPr>
        <p:spPr>
          <a:xfrm>
            <a:off x="5029200" y="2133600"/>
            <a:ext cx="1574855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Customer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719EA5-31D5-0BC9-9386-EFCEAB9E7A6B}"/>
              </a:ext>
            </a:extLst>
          </p:cNvPr>
          <p:cNvCxnSpPr>
            <a:stCxn id="34" idx="2"/>
            <a:endCxn id="25" idx="0"/>
          </p:cNvCxnSpPr>
          <p:nvPr/>
        </p:nvCxnSpPr>
        <p:spPr>
          <a:xfrm>
            <a:off x="5816628" y="2595265"/>
            <a:ext cx="0" cy="6867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260036-863D-1589-F804-D5C0116D4DD3}"/>
              </a:ext>
            </a:extLst>
          </p:cNvPr>
          <p:cNvCxnSpPr>
            <a:stCxn id="21" idx="2"/>
            <a:endCxn id="28" idx="0"/>
          </p:cNvCxnSpPr>
          <p:nvPr/>
        </p:nvCxnSpPr>
        <p:spPr>
          <a:xfrm>
            <a:off x="1237296" y="2532317"/>
            <a:ext cx="0" cy="7497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F6E8F1-5D5F-8837-2254-D2D0FCDF7EAC}"/>
              </a:ext>
            </a:extLst>
          </p:cNvPr>
          <p:cNvCxnSpPr>
            <a:stCxn id="27" idx="3"/>
            <a:endCxn id="24" idx="1"/>
          </p:cNvCxnSpPr>
          <p:nvPr/>
        </p:nvCxnSpPr>
        <p:spPr>
          <a:xfrm flipV="1">
            <a:off x="9494056" y="5290357"/>
            <a:ext cx="531580" cy="106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340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CFC0-C815-3F0D-FFDB-DD6A280F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40" y="106326"/>
            <a:ext cx="11571560" cy="618906"/>
          </a:xfrm>
        </p:spPr>
        <p:txBody>
          <a:bodyPr>
            <a:normAutofit fontScale="90000"/>
          </a:bodyPr>
          <a:lstStyle/>
          <a:p>
            <a:r>
              <a:rPr lang="en-US" dirty="0"/>
              <a:t>Schema Diagram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109024-DB11-B728-2504-13E0F775B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68902"/>
              </p:ext>
            </p:extLst>
          </p:nvPr>
        </p:nvGraphicFramePr>
        <p:xfrm>
          <a:off x="315640" y="3274830"/>
          <a:ext cx="11523440" cy="889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3245">
                  <a:extLst>
                    <a:ext uri="{9D8B030D-6E8A-4147-A177-3AD203B41FA5}">
                      <a16:colId xmlns:a16="http://schemas.microsoft.com/office/drawing/2014/main" val="3625096406"/>
                    </a:ext>
                  </a:extLst>
                </a:gridCol>
                <a:gridCol w="884280">
                  <a:extLst>
                    <a:ext uri="{9D8B030D-6E8A-4147-A177-3AD203B41FA5}">
                      <a16:colId xmlns:a16="http://schemas.microsoft.com/office/drawing/2014/main" val="1329280311"/>
                    </a:ext>
                  </a:extLst>
                </a:gridCol>
                <a:gridCol w="947802">
                  <a:extLst>
                    <a:ext uri="{9D8B030D-6E8A-4147-A177-3AD203B41FA5}">
                      <a16:colId xmlns:a16="http://schemas.microsoft.com/office/drawing/2014/main" val="3081595765"/>
                    </a:ext>
                  </a:extLst>
                </a:gridCol>
                <a:gridCol w="679879">
                  <a:extLst>
                    <a:ext uri="{9D8B030D-6E8A-4147-A177-3AD203B41FA5}">
                      <a16:colId xmlns:a16="http://schemas.microsoft.com/office/drawing/2014/main" val="761692284"/>
                    </a:ext>
                  </a:extLst>
                </a:gridCol>
                <a:gridCol w="983561">
                  <a:extLst>
                    <a:ext uri="{9D8B030D-6E8A-4147-A177-3AD203B41FA5}">
                      <a16:colId xmlns:a16="http://schemas.microsoft.com/office/drawing/2014/main" val="3713002239"/>
                    </a:ext>
                  </a:extLst>
                </a:gridCol>
                <a:gridCol w="971566">
                  <a:extLst>
                    <a:ext uri="{9D8B030D-6E8A-4147-A177-3AD203B41FA5}">
                      <a16:colId xmlns:a16="http://schemas.microsoft.com/office/drawing/2014/main" val="398766778"/>
                    </a:ext>
                  </a:extLst>
                </a:gridCol>
                <a:gridCol w="552944">
                  <a:extLst>
                    <a:ext uri="{9D8B030D-6E8A-4147-A177-3AD203B41FA5}">
                      <a16:colId xmlns:a16="http://schemas.microsoft.com/office/drawing/2014/main" val="1976938106"/>
                    </a:ext>
                  </a:extLst>
                </a:gridCol>
                <a:gridCol w="612989">
                  <a:extLst>
                    <a:ext uri="{9D8B030D-6E8A-4147-A177-3AD203B41FA5}">
                      <a16:colId xmlns:a16="http://schemas.microsoft.com/office/drawing/2014/main" val="3596577066"/>
                    </a:ext>
                  </a:extLst>
                </a:gridCol>
                <a:gridCol w="613095">
                  <a:extLst>
                    <a:ext uri="{9D8B030D-6E8A-4147-A177-3AD203B41FA5}">
                      <a16:colId xmlns:a16="http://schemas.microsoft.com/office/drawing/2014/main" val="3424598879"/>
                    </a:ext>
                  </a:extLst>
                </a:gridCol>
                <a:gridCol w="877161">
                  <a:extLst>
                    <a:ext uri="{9D8B030D-6E8A-4147-A177-3AD203B41FA5}">
                      <a16:colId xmlns:a16="http://schemas.microsoft.com/office/drawing/2014/main" val="1466093401"/>
                    </a:ext>
                  </a:extLst>
                </a:gridCol>
                <a:gridCol w="1263998">
                  <a:extLst>
                    <a:ext uri="{9D8B030D-6E8A-4147-A177-3AD203B41FA5}">
                      <a16:colId xmlns:a16="http://schemas.microsoft.com/office/drawing/2014/main" val="3856323766"/>
                    </a:ext>
                  </a:extLst>
                </a:gridCol>
                <a:gridCol w="1165257">
                  <a:extLst>
                    <a:ext uri="{9D8B030D-6E8A-4147-A177-3AD203B41FA5}">
                      <a16:colId xmlns:a16="http://schemas.microsoft.com/office/drawing/2014/main" val="487500087"/>
                    </a:ext>
                  </a:extLst>
                </a:gridCol>
                <a:gridCol w="1587663">
                  <a:extLst>
                    <a:ext uri="{9D8B030D-6E8A-4147-A177-3AD203B41FA5}">
                      <a16:colId xmlns:a16="http://schemas.microsoft.com/office/drawing/2014/main" val="332667348"/>
                    </a:ext>
                  </a:extLst>
                </a:gridCol>
              </a:tblGrid>
              <a:tr h="370840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Customer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0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Address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card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card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Card Expiration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094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479C22-E505-9982-8F65-043DB2EA8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31401"/>
              </p:ext>
            </p:extLst>
          </p:nvPr>
        </p:nvGraphicFramePr>
        <p:xfrm>
          <a:off x="6459462" y="4373312"/>
          <a:ext cx="5159019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733743">
                  <a:extLst>
                    <a:ext uri="{9D8B030D-6E8A-4147-A177-3AD203B41FA5}">
                      <a16:colId xmlns:a16="http://schemas.microsoft.com/office/drawing/2014/main" val="3659211207"/>
                    </a:ext>
                  </a:extLst>
                </a:gridCol>
                <a:gridCol w="795741">
                  <a:extLst>
                    <a:ext uri="{9D8B030D-6E8A-4147-A177-3AD203B41FA5}">
                      <a16:colId xmlns:a16="http://schemas.microsoft.com/office/drawing/2014/main" val="1222190314"/>
                    </a:ext>
                  </a:extLst>
                </a:gridCol>
                <a:gridCol w="856552">
                  <a:extLst>
                    <a:ext uri="{9D8B030D-6E8A-4147-A177-3AD203B41FA5}">
                      <a16:colId xmlns:a16="http://schemas.microsoft.com/office/drawing/2014/main" val="3579187222"/>
                    </a:ext>
                  </a:extLst>
                </a:gridCol>
                <a:gridCol w="1213422">
                  <a:extLst>
                    <a:ext uri="{9D8B030D-6E8A-4147-A177-3AD203B41FA5}">
                      <a16:colId xmlns:a16="http://schemas.microsoft.com/office/drawing/2014/main" val="2479530973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Invoice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7CC96B1-477F-2BC0-DB96-726D034D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307"/>
              </p:ext>
            </p:extLst>
          </p:nvPr>
        </p:nvGraphicFramePr>
        <p:xfrm>
          <a:off x="304800" y="2052130"/>
          <a:ext cx="5915217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860107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1102233">
                  <a:extLst>
                    <a:ext uri="{9D8B030D-6E8A-4147-A177-3AD203B41FA5}">
                      <a16:colId xmlns:a16="http://schemas.microsoft.com/office/drawing/2014/main" val="860773129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536589693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4247551670"/>
                    </a:ext>
                  </a:extLst>
                </a:gridCol>
                <a:gridCol w="733743">
                  <a:extLst>
                    <a:ext uri="{9D8B030D-6E8A-4147-A177-3AD203B41FA5}">
                      <a16:colId xmlns:a16="http://schemas.microsoft.com/office/drawing/2014/main" val="4169775841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3659211207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Genre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Band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4741014-D241-BECF-E92F-B87ECFC0B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829423"/>
              </p:ext>
            </p:extLst>
          </p:nvPr>
        </p:nvGraphicFramePr>
        <p:xfrm>
          <a:off x="6723853" y="2201430"/>
          <a:ext cx="3570924" cy="740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1202246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1017080">
                  <a:extLst>
                    <a:ext uri="{9D8B030D-6E8A-4147-A177-3AD203B41FA5}">
                      <a16:colId xmlns:a16="http://schemas.microsoft.com/office/drawing/2014/main" val="3659211207"/>
                    </a:ext>
                  </a:extLst>
                </a:gridCol>
                <a:gridCol w="916305">
                  <a:extLst>
                    <a:ext uri="{9D8B030D-6E8A-4147-A177-3AD203B41FA5}">
                      <a16:colId xmlns:a16="http://schemas.microsoft.com/office/drawing/2014/main" val="3310323266"/>
                    </a:ext>
                  </a:extLst>
                </a:gridCol>
              </a:tblGrid>
              <a:tr h="369397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RecordTrack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Track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7E19E-1D32-D62F-78B9-0169532FC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89048"/>
              </p:ext>
            </p:extLst>
          </p:nvPr>
        </p:nvGraphicFramePr>
        <p:xfrm>
          <a:off x="304800" y="1056952"/>
          <a:ext cx="60492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2819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856488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1292416">
                  <a:extLst>
                    <a:ext uri="{9D8B030D-6E8A-4147-A177-3AD203B41FA5}">
                      <a16:colId xmlns:a16="http://schemas.microsoft.com/office/drawing/2014/main" val="3659211207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1073634020"/>
                    </a:ext>
                  </a:extLst>
                </a:gridCol>
                <a:gridCol w="1546352">
                  <a:extLst>
                    <a:ext uri="{9D8B030D-6E8A-4147-A177-3AD203B41FA5}">
                      <a16:colId xmlns:a16="http://schemas.microsoft.com/office/drawing/2014/main" val="3746071778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Band/Artist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Band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5377CD-5096-4331-40AB-DA2A4859F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52699"/>
              </p:ext>
            </p:extLst>
          </p:nvPr>
        </p:nvGraphicFramePr>
        <p:xfrm>
          <a:off x="304800" y="4347912"/>
          <a:ext cx="5500087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1284419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3659211207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594002002"/>
                    </a:ext>
                  </a:extLst>
                </a:gridCol>
                <a:gridCol w="870897">
                  <a:extLst>
                    <a:ext uri="{9D8B030D-6E8A-4147-A177-3AD203B41FA5}">
                      <a16:colId xmlns:a16="http://schemas.microsoft.com/office/drawing/2014/main" val="2055514223"/>
                    </a:ext>
                  </a:extLst>
                </a:gridCol>
                <a:gridCol w="1270861">
                  <a:extLst>
                    <a:ext uri="{9D8B030D-6E8A-4147-A177-3AD203B41FA5}">
                      <a16:colId xmlns:a16="http://schemas.microsoft.com/office/drawing/2014/main" val="494073035"/>
                    </a:ext>
                  </a:extLst>
                </a:gridCol>
              </a:tblGrid>
              <a:tr h="359285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Invoice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Status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4C95C12-28F7-78AE-876B-6F7EE2F3D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71398"/>
              </p:ext>
            </p:extLst>
          </p:nvPr>
        </p:nvGraphicFramePr>
        <p:xfrm>
          <a:off x="304800" y="5563234"/>
          <a:ext cx="11534279" cy="94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273">
                  <a:extLst>
                    <a:ext uri="{9D8B030D-6E8A-4147-A177-3AD203B41FA5}">
                      <a16:colId xmlns:a16="http://schemas.microsoft.com/office/drawing/2014/main" val="3625096406"/>
                    </a:ext>
                  </a:extLst>
                </a:gridCol>
                <a:gridCol w="909724">
                  <a:extLst>
                    <a:ext uri="{9D8B030D-6E8A-4147-A177-3AD203B41FA5}">
                      <a16:colId xmlns:a16="http://schemas.microsoft.com/office/drawing/2014/main" val="1329280311"/>
                    </a:ext>
                  </a:extLst>
                </a:gridCol>
                <a:gridCol w="975074">
                  <a:extLst>
                    <a:ext uri="{9D8B030D-6E8A-4147-A177-3AD203B41FA5}">
                      <a16:colId xmlns:a16="http://schemas.microsoft.com/office/drawing/2014/main" val="3081595765"/>
                    </a:ext>
                  </a:extLst>
                </a:gridCol>
                <a:gridCol w="699442">
                  <a:extLst>
                    <a:ext uri="{9D8B030D-6E8A-4147-A177-3AD203B41FA5}">
                      <a16:colId xmlns:a16="http://schemas.microsoft.com/office/drawing/2014/main" val="761692284"/>
                    </a:ext>
                  </a:extLst>
                </a:gridCol>
                <a:gridCol w="1105727">
                  <a:extLst>
                    <a:ext uri="{9D8B030D-6E8A-4147-A177-3AD203B41FA5}">
                      <a16:colId xmlns:a16="http://schemas.microsoft.com/office/drawing/2014/main" val="3713002239"/>
                    </a:ext>
                  </a:extLst>
                </a:gridCol>
                <a:gridCol w="999521">
                  <a:extLst>
                    <a:ext uri="{9D8B030D-6E8A-4147-A177-3AD203B41FA5}">
                      <a16:colId xmlns:a16="http://schemas.microsoft.com/office/drawing/2014/main" val="398766778"/>
                    </a:ext>
                  </a:extLst>
                </a:gridCol>
                <a:gridCol w="568854">
                  <a:extLst>
                    <a:ext uri="{9D8B030D-6E8A-4147-A177-3AD203B41FA5}">
                      <a16:colId xmlns:a16="http://schemas.microsoft.com/office/drawing/2014/main" val="1976938106"/>
                    </a:ext>
                  </a:extLst>
                </a:gridCol>
                <a:gridCol w="704031">
                  <a:extLst>
                    <a:ext uri="{9D8B030D-6E8A-4147-A177-3AD203B41FA5}">
                      <a16:colId xmlns:a16="http://schemas.microsoft.com/office/drawing/2014/main" val="3596577066"/>
                    </a:ext>
                  </a:extLst>
                </a:gridCol>
                <a:gridCol w="1045561">
                  <a:extLst>
                    <a:ext uri="{9D8B030D-6E8A-4147-A177-3AD203B41FA5}">
                      <a16:colId xmlns:a16="http://schemas.microsoft.com/office/drawing/2014/main" val="3424598879"/>
                    </a:ext>
                  </a:extLst>
                </a:gridCol>
                <a:gridCol w="985330">
                  <a:extLst>
                    <a:ext uri="{9D8B030D-6E8A-4147-A177-3AD203B41FA5}">
                      <a16:colId xmlns:a16="http://schemas.microsoft.com/office/drawing/2014/main" val="1466093401"/>
                    </a:ext>
                  </a:extLst>
                </a:gridCol>
                <a:gridCol w="1300368">
                  <a:extLst>
                    <a:ext uri="{9D8B030D-6E8A-4147-A177-3AD203B41FA5}">
                      <a16:colId xmlns:a16="http://schemas.microsoft.com/office/drawing/2014/main" val="3856323766"/>
                    </a:ext>
                  </a:extLst>
                </a:gridCol>
                <a:gridCol w="1198786">
                  <a:extLst>
                    <a:ext uri="{9D8B030D-6E8A-4147-A177-3AD203B41FA5}">
                      <a16:colId xmlns:a16="http://schemas.microsoft.com/office/drawing/2014/main" val="487500087"/>
                    </a:ext>
                  </a:extLst>
                </a:gridCol>
                <a:gridCol w="647588">
                  <a:extLst>
                    <a:ext uri="{9D8B030D-6E8A-4147-A177-3AD203B41FA5}">
                      <a16:colId xmlns:a16="http://schemas.microsoft.com/office/drawing/2014/main" val="332667348"/>
                    </a:ext>
                  </a:extLst>
                </a:gridCol>
              </a:tblGrid>
              <a:tr h="370840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Employee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0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Address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Zip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Phone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0942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14A2B2-7E93-A372-B320-8F3FD47D0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530255"/>
              </p:ext>
            </p:extLst>
          </p:nvPr>
        </p:nvGraphicFramePr>
        <p:xfrm>
          <a:off x="6898129" y="1047104"/>
          <a:ext cx="1959801" cy="740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1510221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</a:tblGrid>
              <a:tr h="36939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Genre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DC67A9E-EA14-7F48-12DD-F721A69C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5598"/>
              </p:ext>
            </p:extLst>
          </p:nvPr>
        </p:nvGraphicFramePr>
        <p:xfrm>
          <a:off x="9402000" y="1047104"/>
          <a:ext cx="2628519" cy="100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5181">
                  <a:extLst>
                    <a:ext uri="{9D8B030D-6E8A-4147-A177-3AD203B41FA5}">
                      <a16:colId xmlns:a16="http://schemas.microsoft.com/office/drawing/2014/main" val="2490551325"/>
                    </a:ext>
                  </a:extLst>
                </a:gridCol>
                <a:gridCol w="789070">
                  <a:extLst>
                    <a:ext uri="{9D8B030D-6E8A-4147-A177-3AD203B41FA5}">
                      <a16:colId xmlns:a16="http://schemas.microsoft.com/office/drawing/2014/main" val="2397397162"/>
                    </a:ext>
                  </a:extLst>
                </a:gridCol>
                <a:gridCol w="1124268">
                  <a:extLst>
                    <a:ext uri="{9D8B030D-6E8A-4147-A177-3AD203B41FA5}">
                      <a16:colId xmlns:a16="http://schemas.microsoft.com/office/drawing/2014/main" val="4065899071"/>
                    </a:ext>
                  </a:extLst>
                </a:gridCol>
              </a:tblGrid>
              <a:tr h="35426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RecordType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668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329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F23F-CD27-C0E8-58AD-DC96D70C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8767064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A2558711-C9AB-11E4-9DFD-CBEBA28E5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 descr="A picture containing website&#10;&#10;Description automatically generated">
            <a:extLst>
              <a:ext uri="{FF2B5EF4-FFF2-40B4-BE49-F238E27FC236}">
                <a16:creationId xmlns:a16="http://schemas.microsoft.com/office/drawing/2014/main" id="{43F2DEA3-B830-BB2A-1F62-94FAAC42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 descr="A picture containing text, nature, dark, fireplace&#10;&#10;Description automatically generated">
            <a:extLst>
              <a:ext uri="{FF2B5EF4-FFF2-40B4-BE49-F238E27FC236}">
                <a16:creationId xmlns:a16="http://schemas.microsoft.com/office/drawing/2014/main" id="{AFA3C254-89EF-80CC-EAE5-4E5D0BDE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Picture 33" descr="A picture containing text, outdoor object, night sky&#10;&#10;Description automatically generated">
            <a:extLst>
              <a:ext uri="{FF2B5EF4-FFF2-40B4-BE49-F238E27FC236}">
                <a16:creationId xmlns:a16="http://schemas.microsoft.com/office/drawing/2014/main" id="{80FEF779-3BAE-B3AB-4420-C15B2F2D44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C91127-0270-9C01-F337-B5D9F0A769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6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7CC50-5A26-1365-925D-04E9BA28DB9C}"/>
              </a:ext>
            </a:extLst>
          </p:cNvPr>
          <p:cNvSpPr/>
          <p:nvPr/>
        </p:nvSpPr>
        <p:spPr>
          <a:xfrm>
            <a:off x="3854029" y="1085850"/>
            <a:ext cx="4405548" cy="4686300"/>
          </a:xfrm>
          <a:prstGeom prst="rect">
            <a:avLst/>
          </a:prstGeom>
          <a:solidFill>
            <a:schemeClr val="bg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Music logo creative icon Royalty Free Vector Image">
            <a:extLst>
              <a:ext uri="{FF2B5EF4-FFF2-40B4-BE49-F238E27FC236}">
                <a16:creationId xmlns:a16="http://schemas.microsoft.com/office/drawing/2014/main" id="{11DE24CA-3414-0EB3-D5BB-67592742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00" t="12915" r="14150" b="21876"/>
          <a:stretch>
            <a:fillRect/>
          </a:stretch>
        </p:blipFill>
        <p:spPr bwMode="auto">
          <a:xfrm>
            <a:off x="5495876" y="479918"/>
            <a:ext cx="1200248" cy="12118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D324F-27F0-5091-473F-6A190CE81E68}"/>
              </a:ext>
            </a:extLst>
          </p:cNvPr>
          <p:cNvSpPr txBox="1"/>
          <p:nvPr/>
        </p:nvSpPr>
        <p:spPr>
          <a:xfrm>
            <a:off x="4008282" y="2253342"/>
            <a:ext cx="40489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Sagona Book" panose="02020503050505020204" pitchFamily="18" charset="0"/>
              </a:rPr>
              <a:t>Enter Username/Email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FF5E4D-202E-AC30-F6E2-DCEA4CA0B8BE}"/>
              </a:ext>
            </a:extLst>
          </p:cNvPr>
          <p:cNvSpPr/>
          <p:nvPr/>
        </p:nvSpPr>
        <p:spPr>
          <a:xfrm>
            <a:off x="4113505" y="2622673"/>
            <a:ext cx="38762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9E18C-DE77-AB75-4711-A47D948B5159}"/>
              </a:ext>
            </a:extLst>
          </p:cNvPr>
          <p:cNvSpPr txBox="1"/>
          <p:nvPr/>
        </p:nvSpPr>
        <p:spPr>
          <a:xfrm>
            <a:off x="4011298" y="3059668"/>
            <a:ext cx="39784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Sagona Book" panose="02020503050505020204" pitchFamily="18" charset="0"/>
              </a:rPr>
              <a:t>Enter Password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63C6D-A91F-F9DA-A1F6-9AF3363172A8}"/>
              </a:ext>
            </a:extLst>
          </p:cNvPr>
          <p:cNvSpPr/>
          <p:nvPr/>
        </p:nvSpPr>
        <p:spPr>
          <a:xfrm>
            <a:off x="4121282" y="3429000"/>
            <a:ext cx="3873235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24564-2F8E-C710-FA0D-B93AC7386462}"/>
              </a:ext>
            </a:extLst>
          </p:cNvPr>
          <p:cNvSpPr/>
          <p:nvPr/>
        </p:nvSpPr>
        <p:spPr>
          <a:xfrm>
            <a:off x="4113506" y="3820276"/>
            <a:ext cx="3876250" cy="3397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Segoe UI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Sagona Book" panose="02020503050505020204" pitchFamily="18" charset="0"/>
              </a:rPr>
              <a:t>Login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FC681C-4A13-497E-1796-D8B15C9E612F}"/>
              </a:ext>
            </a:extLst>
          </p:cNvPr>
          <p:cNvSpPr txBox="1"/>
          <p:nvPr/>
        </p:nvSpPr>
        <p:spPr>
          <a:xfrm>
            <a:off x="4059697" y="4505597"/>
            <a:ext cx="40489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Sagona Book" panose="02020503050505020204" pitchFamily="18" charset="0"/>
              </a:rPr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DF7CB-C6FE-B281-07C0-62995201E4D7}"/>
              </a:ext>
            </a:extLst>
          </p:cNvPr>
          <p:cNvSpPr txBox="1"/>
          <p:nvPr/>
        </p:nvSpPr>
        <p:spPr>
          <a:xfrm>
            <a:off x="4059697" y="5138873"/>
            <a:ext cx="40489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Sagona Book" panose="02020503050505020204" pitchFamily="18" charset="0"/>
              </a:rPr>
              <a:t>Need an Account?  </a:t>
            </a:r>
            <a:r>
              <a:rPr lang="en-US" sz="1400" u="sng">
                <a:latin typeface="Sagona Book" panose="02020503050505020204" pitchFamily="18" charset="0"/>
              </a:rPr>
              <a:t>Sign Up/Register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4EF56F-CE69-0C43-A9C3-0569E90218D5}"/>
              </a:ext>
            </a:extLst>
          </p:cNvPr>
          <p:cNvCxnSpPr/>
          <p:nvPr/>
        </p:nvCxnSpPr>
        <p:spPr>
          <a:xfrm flipV="1">
            <a:off x="4059697" y="4690785"/>
            <a:ext cx="182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98DA12-FDC0-2DE0-6560-503314EFC367}"/>
              </a:ext>
            </a:extLst>
          </p:cNvPr>
          <p:cNvCxnSpPr/>
          <p:nvPr/>
        </p:nvCxnSpPr>
        <p:spPr>
          <a:xfrm flipV="1">
            <a:off x="6279825" y="4697193"/>
            <a:ext cx="1828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183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ur="500" repeatCount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dur="500" repeatCount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xit" presetSubtype="8" dur="500" repeatCount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2" dur="500" repeatCount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xit" presetSubtype="8" dur="500" repeatCount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dur="500" repeatCount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15"/>
  <p:tag name="AS_OS" val="Unix 5.15.0.1031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72441"/>
      </a:dk2>
      <a:lt2>
        <a:srgbClr val="E2E3E8"/>
      </a:lt2>
      <a:accent1>
        <a:srgbClr val="B1A141"/>
      </a:accent1>
      <a:accent2>
        <a:srgbClr val="E98A3F"/>
      </a:accent2>
      <a:accent3>
        <a:srgbClr val="EE716E"/>
      </a:accent3>
      <a:accent4>
        <a:srgbClr val="EB4E8C"/>
      </a:accent4>
      <a:accent5>
        <a:srgbClr val="EE6ED6"/>
      </a:accent5>
      <a:accent6>
        <a:srgbClr val="C74EEB"/>
      </a:accent6>
      <a:hlink>
        <a:srgbClr val="6973AE"/>
      </a:hlink>
      <a:folHlink>
        <a:srgbClr val="7F7F7F"/>
      </a:folHlink>
    </a:clrScheme>
    <a:fontScheme name="Custom 23">
      <a:majorFont>
        <a:latin typeface="Rockwell"/>
        <a:ea typeface="Rockwell"/>
        <a:cs typeface="Arial"/>
      </a:majorFont>
      <a:minorFont>
        <a:latin typeface="Segoe UI"/>
        <a:ea typeface="Segoe UI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Blob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Blob">
      <a:majorFont>
        <a:latin typeface="The Hand Extrablack"/>
        <a:ea typeface="The Hand Extrablack"/>
        <a:cs typeface="Arial"/>
      </a:majorFont>
      <a:minorFont>
        <a:latin typeface="Sagona Book"/>
        <a:ea typeface="Sagona Book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1136</Words>
  <Application>Microsoft Macintosh PowerPoint</Application>
  <PresentationFormat>Widescreen</PresentationFormat>
  <Paragraphs>314</Paragraphs>
  <Slides>23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-apple-system</vt:lpstr>
      <vt:lpstr>Arial</vt:lpstr>
      <vt:lpstr>Avenir Next LT Pro</vt:lpstr>
      <vt:lpstr>AvenirNext LT Pro Medium</vt:lpstr>
      <vt:lpstr>Calibri</vt:lpstr>
      <vt:lpstr>Menlo</vt:lpstr>
      <vt:lpstr>Rockwell</vt:lpstr>
      <vt:lpstr>Sagona Book</vt:lpstr>
      <vt:lpstr>Segoe UI</vt:lpstr>
      <vt:lpstr>Söhne</vt:lpstr>
      <vt:lpstr>The Hand Extrablack</vt:lpstr>
      <vt:lpstr>ExploreVTI</vt:lpstr>
      <vt:lpstr>BlobVTI</vt:lpstr>
      <vt:lpstr>The Vinyl Station</vt:lpstr>
      <vt:lpstr>Introduction</vt:lpstr>
      <vt:lpstr>Introduction</vt:lpstr>
      <vt:lpstr>Introduction</vt:lpstr>
      <vt:lpstr>The Vinyl Station</vt:lpstr>
      <vt:lpstr>ER Diagram</vt:lpstr>
      <vt:lpstr>Schema Diagram</vt:lpstr>
      <vt:lpstr>Login Page</vt:lpstr>
      <vt:lpstr>PowerPoint Presentation</vt:lpstr>
      <vt:lpstr>Artist/Band Page</vt:lpstr>
      <vt:lpstr>PowerPoint Presentation</vt:lpstr>
      <vt:lpstr>Artist/Band</vt:lpstr>
      <vt:lpstr>Customer Page</vt:lpstr>
      <vt:lpstr>PowerPoint Presentation</vt:lpstr>
      <vt:lpstr>PowerPoint Presentation</vt:lpstr>
      <vt:lpstr>PowerPoint Presentation</vt:lpstr>
      <vt:lpstr>Customer</vt:lpstr>
      <vt:lpstr>Employee Page</vt:lpstr>
      <vt:lpstr>PowerPoint Presentation</vt:lpstr>
      <vt:lpstr>Employee</vt:lpstr>
      <vt:lpstr>Code</vt:lpstr>
      <vt:lpstr>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Vinyl Station</dc:title>
  <cp:lastModifiedBy>Divya Thota</cp:lastModifiedBy>
  <cp:revision>6</cp:revision>
  <cp:lastPrinted>2023-04-08T02:41:39Z</cp:lastPrinted>
  <dcterms:created xsi:type="dcterms:W3CDTF">2023-04-08T02:41:39Z</dcterms:created>
  <dcterms:modified xsi:type="dcterms:W3CDTF">2023-05-12T23:59:30Z</dcterms:modified>
</cp:coreProperties>
</file>